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1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notesSlides/notesSlide20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8" r:id="rId1"/>
  </p:sldMasterIdLst>
  <p:notesMasterIdLst>
    <p:notesMasterId r:id="rId62"/>
  </p:notesMasterIdLst>
  <p:sldIdLst>
    <p:sldId id="256" r:id="rId2"/>
    <p:sldId id="312" r:id="rId3"/>
    <p:sldId id="321" r:id="rId4"/>
    <p:sldId id="322" r:id="rId5"/>
    <p:sldId id="323" r:id="rId6"/>
    <p:sldId id="324" r:id="rId7"/>
    <p:sldId id="325" r:id="rId8"/>
    <p:sldId id="258" r:id="rId9"/>
    <p:sldId id="310" r:id="rId10"/>
    <p:sldId id="264" r:id="rId11"/>
    <p:sldId id="265" r:id="rId12"/>
    <p:sldId id="266" r:id="rId13"/>
    <p:sldId id="267" r:id="rId14"/>
    <p:sldId id="268" r:id="rId15"/>
    <p:sldId id="300" r:id="rId16"/>
    <p:sldId id="270" r:id="rId17"/>
    <p:sldId id="271" r:id="rId18"/>
    <p:sldId id="269" r:id="rId19"/>
    <p:sldId id="261" r:id="rId20"/>
    <p:sldId id="262" r:id="rId21"/>
    <p:sldId id="272" r:id="rId22"/>
    <p:sldId id="311" r:id="rId23"/>
    <p:sldId id="273" r:id="rId24"/>
    <p:sldId id="275" r:id="rId25"/>
    <p:sldId id="313" r:id="rId26"/>
    <p:sldId id="304" r:id="rId27"/>
    <p:sldId id="332" r:id="rId28"/>
    <p:sldId id="274" r:id="rId29"/>
    <p:sldId id="277" r:id="rId30"/>
    <p:sldId id="317" r:id="rId31"/>
    <p:sldId id="278" r:id="rId32"/>
    <p:sldId id="329" r:id="rId33"/>
    <p:sldId id="330" r:id="rId34"/>
    <p:sldId id="290" r:id="rId35"/>
    <p:sldId id="328" r:id="rId36"/>
    <p:sldId id="279" r:id="rId37"/>
    <p:sldId id="280" r:id="rId38"/>
    <p:sldId id="331" r:id="rId39"/>
    <p:sldId id="283" r:id="rId40"/>
    <p:sldId id="306" r:id="rId41"/>
    <p:sldId id="315" r:id="rId42"/>
    <p:sldId id="284" r:id="rId43"/>
    <p:sldId id="302" r:id="rId44"/>
    <p:sldId id="307" r:id="rId45"/>
    <p:sldId id="285" r:id="rId46"/>
    <p:sldId id="318" r:id="rId47"/>
    <p:sldId id="291" r:id="rId48"/>
    <p:sldId id="299" r:id="rId49"/>
    <p:sldId id="293" r:id="rId50"/>
    <p:sldId id="294" r:id="rId51"/>
    <p:sldId id="319" r:id="rId52"/>
    <p:sldId id="327" r:id="rId53"/>
    <p:sldId id="292" r:id="rId54"/>
    <p:sldId id="309" r:id="rId55"/>
    <p:sldId id="295" r:id="rId56"/>
    <p:sldId id="296" r:id="rId57"/>
    <p:sldId id="289" r:id="rId58"/>
    <p:sldId id="298" r:id="rId59"/>
    <p:sldId id="320" r:id="rId60"/>
    <p:sldId id="316" r:id="rId6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288"/>
    <p:restoredTop sz="78315"/>
  </p:normalViewPr>
  <p:slideViewPr>
    <p:cSldViewPr snapToGrid="0" snapToObjects="1">
      <p:cViewPr>
        <p:scale>
          <a:sx n="100" d="100"/>
          <a:sy n="100" d="100"/>
        </p:scale>
        <p:origin x="1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presProps" Target="presProps.xml"/><Relationship Id="rId64" Type="http://schemas.openxmlformats.org/officeDocument/2006/relationships/viewProps" Target="viewProps.xml"/><Relationship Id="rId65" Type="http://schemas.openxmlformats.org/officeDocument/2006/relationships/theme" Target="theme/theme1.xml"/><Relationship Id="rId66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4" Type="http://schemas.openxmlformats.org/officeDocument/2006/relationships/chartUserShapes" Target="../drawings/drawing1.xml"/><Relationship Id="rId1" Type="http://schemas.microsoft.com/office/2011/relationships/chartStyle" Target="style1.xml"/><Relationship Id="rId2" Type="http://schemas.microsoft.com/office/2011/relationships/chartColorStyle" Target="colors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4" Type="http://schemas.openxmlformats.org/officeDocument/2006/relationships/chartUserShapes" Target="../drawings/drawing2.xml"/><Relationship Id="rId1" Type="http://schemas.microsoft.com/office/2011/relationships/chartStyle" Target="style2.xml"/><Relationship Id="rId2" Type="http://schemas.microsoft.com/office/2011/relationships/chartColorStyle" Target="colors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4" Type="http://schemas.openxmlformats.org/officeDocument/2006/relationships/chartUserShapes" Target="../drawings/drawing3.xml"/><Relationship Id="rId1" Type="http://schemas.microsoft.com/office/2011/relationships/chartStyle" Target="style3.xml"/><Relationship Id="rId2" Type="http://schemas.microsoft.com/office/2011/relationships/chartColorStyle" Target="colors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4" Type="http://schemas.openxmlformats.org/officeDocument/2006/relationships/chartUserShapes" Target="../drawings/drawing4.xml"/><Relationship Id="rId1" Type="http://schemas.microsoft.com/office/2011/relationships/chartStyle" Target="style4.xml"/><Relationship Id="rId2" Type="http://schemas.microsoft.com/office/2011/relationships/chartColorStyle" Target="colors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4" Type="http://schemas.openxmlformats.org/officeDocument/2006/relationships/chartUserShapes" Target="../drawings/drawing5.xml"/><Relationship Id="rId1" Type="http://schemas.microsoft.com/office/2011/relationships/chartStyle" Target="style5.xml"/><Relationship Id="rId2" Type="http://schemas.microsoft.com/office/2011/relationships/chartColorStyle" Target="colors5.xml"/></Relationships>
</file>

<file path=ppt/charts/_rels/chart6.xml.rels><?xml version="1.0" encoding="UTF-8" standalone="yes"?>
<Relationships xmlns="http://schemas.openxmlformats.org/package/2006/relationships"><Relationship Id="rId1" Type="http://schemas.microsoft.com/office/2011/relationships/chartStyle" Target="style6.xml"/><Relationship Id="rId2" Type="http://schemas.microsoft.com/office/2011/relationships/chartColorStyle" Target="colors6.xml"/><Relationship Id="rId3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4000" baseline="0" dirty="0" smtClean="0"/>
              <a:t>The Ugly Percentage (14%)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Speakers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Speakers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28.0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Speakers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22619824"/>
        <c:axId val="2122610080"/>
      </c:barChart>
      <c:catAx>
        <c:axId val="2122619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2610080"/>
        <c:crosses val="autoZero"/>
        <c:auto val="1"/>
        <c:lblAlgn val="ctr"/>
        <c:lblOffset val="100"/>
        <c:noMultiLvlLbl val="0"/>
      </c:catAx>
      <c:valAx>
        <c:axId val="21226100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2619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4000" baseline="0" dirty="0" err="1"/>
              <a:t>Whut</a:t>
            </a:r>
            <a:r>
              <a:rPr lang="en-US" sz="4000" baseline="0" dirty="0"/>
              <a:t> </a:t>
            </a:r>
            <a:r>
              <a:rPr lang="en-US" sz="4000" baseline="0" dirty="0" err="1"/>
              <a:t>whut</a:t>
            </a:r>
            <a:r>
              <a:rPr lang="en-US" sz="4000" baseline="0" dirty="0"/>
              <a:t>!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2014 (Dev)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Women Applicants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Women Applicants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29763360"/>
        <c:axId val="2129766736"/>
      </c:barChart>
      <c:catAx>
        <c:axId val="21297633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9766736"/>
        <c:crosses val="autoZero"/>
        <c:auto val="1"/>
        <c:lblAlgn val="ctr"/>
        <c:lblOffset val="100"/>
        <c:noMultiLvlLbl val="0"/>
      </c:catAx>
      <c:valAx>
        <c:axId val="21297667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9763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3000" baseline="0"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4000" baseline="0" dirty="0" err="1"/>
              <a:t>Whut</a:t>
            </a:r>
            <a:r>
              <a:rPr lang="en-US" sz="4000" baseline="0" dirty="0"/>
              <a:t> </a:t>
            </a:r>
            <a:r>
              <a:rPr lang="en-US" sz="4000" baseline="0" dirty="0" err="1"/>
              <a:t>whut</a:t>
            </a:r>
            <a:r>
              <a:rPr lang="en-US" sz="4000" baseline="0" dirty="0"/>
              <a:t>!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2014 (Dev)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Women Applicants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Women Applicants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2100772880"/>
        <c:axId val="-2101080480"/>
      </c:barChart>
      <c:catAx>
        <c:axId val="-21007728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01080480"/>
        <c:crosses val="autoZero"/>
        <c:auto val="1"/>
        <c:lblAlgn val="ctr"/>
        <c:lblOffset val="100"/>
        <c:noMultiLvlLbl val="0"/>
      </c:catAx>
      <c:valAx>
        <c:axId val="-21010804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00772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3000" baseline="0"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4000" baseline="0" dirty="0" smtClean="0"/>
              <a:t>Look, it’s 50%!</a:t>
            </a:r>
            <a:endParaRPr lang="en-US" sz="4000" baseline="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Speakers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Speakers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18.0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Speakers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29237888"/>
        <c:axId val="2129241264"/>
      </c:barChart>
      <c:catAx>
        <c:axId val="21292378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9241264"/>
        <c:crosses val="autoZero"/>
        <c:auto val="1"/>
        <c:lblAlgn val="ctr"/>
        <c:lblOffset val="100"/>
        <c:noMultiLvlLbl val="0"/>
      </c:catAx>
      <c:valAx>
        <c:axId val="21292412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9237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4000" baseline="0" dirty="0" smtClean="0"/>
              <a:t>Almost 50% (41%)</a:t>
            </a:r>
            <a:endParaRPr lang="en-US" sz="4000" baseline="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Speakers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7.0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Total Speakers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Speakers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130195136"/>
        <c:axId val="2130198512"/>
      </c:barChart>
      <c:catAx>
        <c:axId val="2130195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0198512"/>
        <c:crosses val="autoZero"/>
        <c:auto val="1"/>
        <c:lblAlgn val="ctr"/>
        <c:lblOffset val="100"/>
        <c:noMultiLvlLbl val="0"/>
      </c:catAx>
      <c:valAx>
        <c:axId val="2130198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0195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4000" baseline="0" dirty="0" err="1" smtClean="0"/>
              <a:t>Lookit</a:t>
            </a:r>
            <a:r>
              <a:rPr lang="en-US" sz="4000" baseline="0" dirty="0" smtClean="0"/>
              <a:t>!</a:t>
            </a:r>
            <a:endParaRPr lang="en-US" sz="4000" baseline="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Speakers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2014 (41%)</c:v>
                </c:pt>
                <c:pt idx="1">
                  <c:v>2013 (14%)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1.0</c:v>
                </c:pt>
                <c:pt idx="1">
                  <c:v>1.0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2014 (41%)</c:v>
                </c:pt>
                <c:pt idx="1">
                  <c:v>2013 (14%)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0.41</c:v>
                </c:pt>
                <c:pt idx="1">
                  <c:v>0.14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30065280"/>
        <c:axId val="2130062960"/>
      </c:barChart>
      <c:catAx>
        <c:axId val="21300652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0062960"/>
        <c:crosses val="autoZero"/>
        <c:auto val="1"/>
        <c:lblAlgn val="ctr"/>
        <c:lblOffset val="100"/>
        <c:noMultiLvlLbl val="0"/>
      </c:catAx>
      <c:valAx>
        <c:axId val="21300629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0065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</cdr:x>
      <cdr:y>0.42173</cdr:y>
    </cdr:from>
    <cdr:to>
      <cdr:x>0.58983</cdr:x>
      <cdr:y>0.67615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89525" y="1515748"/>
          <a:ext cx="914384" cy="9144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400" dirty="0" smtClean="0"/>
            <a:t>28</a:t>
          </a:r>
          <a:endParaRPr lang="en-US" sz="24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0.41017</cdr:x>
      <cdr:y>0.30742</cdr:y>
    </cdr:from>
    <cdr:to>
      <cdr:x>0.5</cdr:x>
      <cdr:y>0.56537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175140" y="1104900"/>
          <a:ext cx="914385" cy="9271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400" dirty="0" smtClean="0">
              <a:solidFill>
                <a:schemeClr val="bg1"/>
              </a:solidFill>
            </a:rPr>
            <a:t>7</a:t>
          </a:r>
          <a:endParaRPr lang="en-US" sz="2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0.58328</cdr:x>
      <cdr:y>0.39575</cdr:y>
    </cdr:from>
    <cdr:to>
      <cdr:x>0.67311</cdr:x>
      <cdr:y>0.72969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937248" y="1422383"/>
          <a:ext cx="914384" cy="12001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400" dirty="0" smtClean="0">
              <a:solidFill>
                <a:schemeClr val="tx1"/>
              </a:solidFill>
            </a:rPr>
            <a:t>20</a:t>
          </a:r>
          <a:endParaRPr lang="en-US" sz="2400" dirty="0">
            <a:solidFill>
              <a:schemeClr val="tx1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0.41017</cdr:x>
      <cdr:y>0.30742</cdr:y>
    </cdr:from>
    <cdr:to>
      <cdr:x>0.5</cdr:x>
      <cdr:y>0.56537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175140" y="1104900"/>
          <a:ext cx="914385" cy="9271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400" dirty="0" smtClean="0">
              <a:solidFill>
                <a:schemeClr val="bg1"/>
              </a:solidFill>
            </a:rPr>
            <a:t>7</a:t>
          </a:r>
          <a:endParaRPr lang="en-US" sz="2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0.58328</cdr:x>
      <cdr:y>0.39575</cdr:y>
    </cdr:from>
    <cdr:to>
      <cdr:x>0.67311</cdr:x>
      <cdr:y>0.72969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937248" y="1422383"/>
          <a:ext cx="914384" cy="12001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400" dirty="0" smtClean="0">
              <a:solidFill>
                <a:schemeClr val="tx1"/>
              </a:solidFill>
            </a:rPr>
            <a:t>20</a:t>
          </a:r>
          <a:endParaRPr lang="en-US" sz="2400" dirty="0">
            <a:solidFill>
              <a:schemeClr val="tx1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0.54886</cdr:x>
      <cdr:y>0.40474</cdr:y>
    </cdr:from>
    <cdr:to>
      <cdr:x>0.63869</cdr:x>
      <cdr:y>0.65916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586844" y="1454666"/>
          <a:ext cx="914384" cy="9144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400" dirty="0" smtClean="0"/>
            <a:t>18</a:t>
          </a:r>
          <a:endParaRPr lang="en-US" sz="24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0.41017</cdr:x>
      <cdr:y>0.46996</cdr:y>
    </cdr:from>
    <cdr:to>
      <cdr:x>0.5</cdr:x>
      <cdr:y>0.72438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175141" y="1689094"/>
          <a:ext cx="914384" cy="9144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400" dirty="0"/>
            <a:t>7</a:t>
          </a:r>
        </a:p>
      </cdr:txBody>
    </cdr:sp>
  </cdr:relSizeAnchor>
  <cdr:relSizeAnchor xmlns:cdr="http://schemas.openxmlformats.org/drawingml/2006/chartDrawing">
    <cdr:from>
      <cdr:x>0.62321</cdr:x>
      <cdr:y>0.40283</cdr:y>
    </cdr:from>
    <cdr:to>
      <cdr:x>0.71304</cdr:x>
      <cdr:y>0.65724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343650" y="14478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400" dirty="0" smtClean="0">
              <a:solidFill>
                <a:schemeClr val="bg1"/>
              </a:solidFill>
            </a:rPr>
            <a:t>17</a:t>
          </a:r>
          <a:endParaRPr lang="en-US" sz="2400" dirty="0">
            <a:solidFill>
              <a:schemeClr val="bg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403306-9F68-774D-9EAC-FD534B9BB8C2}" type="datetimeFigureOut">
              <a:rPr lang="en-US" smtClean="0"/>
              <a:t>11/1/17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E39B23-0BF4-2A4B-8E6D-FB098D342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92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Big topic that can get easily derailed with interesting discussions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We’ll have a big </a:t>
            </a:r>
            <a:r>
              <a:rPr lang="en-US" sz="1200" dirty="0" err="1" smtClean="0"/>
              <a:t>Qand</a:t>
            </a:r>
            <a:r>
              <a:rPr lang="en-US" sz="1200" baseline="0" dirty="0" err="1" smtClean="0"/>
              <a:t>A</a:t>
            </a:r>
            <a:r>
              <a:rPr lang="en-US" sz="1200" baseline="0" dirty="0" smtClean="0"/>
              <a:t> and discussion section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39B23-0BF4-2A4B-8E6D-FB098D34285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4023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39B23-0BF4-2A4B-8E6D-FB098D34285F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77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39B23-0BF4-2A4B-8E6D-FB098D34285F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7533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39B23-0BF4-2A4B-8E6D-FB098D34285F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977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39B23-0BF4-2A4B-8E6D-FB098D34285F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8964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39B23-0BF4-2A4B-8E6D-FB098D34285F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1307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39B23-0BF4-2A4B-8E6D-FB098D34285F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9053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39B23-0BF4-2A4B-8E6D-FB098D34285F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4747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39B23-0BF4-2A4B-8E6D-FB098D34285F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4219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39B23-0BF4-2A4B-8E6D-FB098D34285F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2043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39B23-0BF4-2A4B-8E6D-FB098D34285F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870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39B23-0BF4-2A4B-8E6D-FB098D34285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2676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39B23-0BF4-2A4B-8E6D-FB098D34285F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0600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39B23-0BF4-2A4B-8E6D-FB098D34285F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4808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39B23-0BF4-2A4B-8E6D-FB098D34285F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9266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¥	What’s in our workshop</a:t>
            </a:r>
          </a:p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¥	What you can talk about</a:t>
            </a:r>
          </a:p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¥	What to do when </a:t>
            </a:r>
            <a:r>
              <a:rPr lang="en-C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ppl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who identify as men complain about being left out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39B23-0BF4-2A4B-8E6D-FB098D34285F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52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39B23-0BF4-2A4B-8E6D-FB098D34285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05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Left blank intentionally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39B23-0BF4-2A4B-8E6D-FB098D34285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6161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39B23-0BF4-2A4B-8E6D-FB098D34285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1426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Sad cat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39B23-0BF4-2A4B-8E6D-FB098D34285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175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39B23-0BF4-2A4B-8E6D-FB098D34285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943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lot of societal reason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39B23-0BF4-2A4B-8E6D-FB098D34285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1321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39B23-0BF4-2A4B-8E6D-FB098D34285F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44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B3D4F45-E361-CF4C-B97B-DE994A76C751}" type="datetimeFigureOut">
              <a:rPr lang="en-US" smtClean="0"/>
              <a:t>11/1/17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1D10434-FDFB-C540-B331-818B020BEC6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14887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D4F45-E361-CF4C-B97B-DE994A76C751}" type="datetimeFigureOut">
              <a:rPr lang="en-US" smtClean="0"/>
              <a:t>11/1/17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0434-FDFB-C540-B331-818B020BE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72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D4F45-E361-CF4C-B97B-DE994A76C751}" type="datetimeFigureOut">
              <a:rPr lang="en-US" smtClean="0"/>
              <a:t>11/1/17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0434-FDFB-C540-B331-818B020BE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627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D4F45-E361-CF4C-B97B-DE994A76C751}" type="datetimeFigureOut">
              <a:rPr lang="en-US" smtClean="0"/>
              <a:t>11/1/17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0434-FDFB-C540-B331-818B020BE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539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B3D4F45-E361-CF4C-B97B-DE994A76C751}" type="datetimeFigureOut">
              <a:rPr lang="en-US" smtClean="0"/>
              <a:t>11/1/17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1D10434-FDFB-C540-B331-818B020BEC6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2901279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D4F45-E361-CF4C-B97B-DE994A76C751}" type="datetimeFigureOut">
              <a:rPr lang="en-US" smtClean="0"/>
              <a:t>11/1/17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0434-FDFB-C540-B331-818B020BE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36777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D4F45-E361-CF4C-B97B-DE994A76C751}" type="datetimeFigureOut">
              <a:rPr lang="en-US" smtClean="0"/>
              <a:t>11/1/17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0434-FDFB-C540-B331-818B020BE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43351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D4F45-E361-CF4C-B97B-DE994A76C751}" type="datetimeFigureOut">
              <a:rPr lang="en-US" smtClean="0"/>
              <a:t>11/1/17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0434-FDFB-C540-B331-818B020BE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59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D4F45-E361-CF4C-B97B-DE994A76C751}" type="datetimeFigureOut">
              <a:rPr lang="en-US" smtClean="0"/>
              <a:t>11/1/17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0434-FDFB-C540-B331-818B020BE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66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4B3D4F45-E361-CF4C-B97B-DE994A76C751}" type="datetimeFigureOut">
              <a:rPr lang="en-US" smtClean="0"/>
              <a:t>11/1/17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91D10434-FDFB-C540-B331-818B020BEC6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3732253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4B3D4F45-E361-CF4C-B97B-DE994A76C751}" type="datetimeFigureOut">
              <a:rPr lang="en-US" smtClean="0"/>
              <a:t>11/1/17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91D10434-FDFB-C540-B331-818B020BE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45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3D4F45-E361-CF4C-B97B-DE994A76C751}" type="datetimeFigureOut">
              <a:rPr lang="en-US" smtClean="0"/>
              <a:t>11/1/17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1D10434-FDFB-C540-B331-818B020BEC6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740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chart" Target="../charts/char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chart" Target="../charts/char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chart" Target="../charts/char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chart" Target="../charts/chart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chart" Target="../charts/char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Empowering </a:t>
            </a:r>
            <a:r>
              <a:rPr lang="en-US" sz="6000" b="1" dirty="0" smtClean="0"/>
              <a:t>Speakers:</a:t>
            </a:r>
            <a:r>
              <a:rPr lang="en-US" sz="5000" b="1" dirty="0" smtClean="0"/>
              <a:t/>
            </a:r>
            <a:br>
              <a:rPr lang="en-US" sz="5000" b="1" dirty="0" smtClean="0"/>
            </a:br>
            <a:r>
              <a:rPr lang="en-US" sz="5000" b="1" cap="none" dirty="0" smtClean="0"/>
              <a:t>A </a:t>
            </a:r>
            <a:r>
              <a:rPr lang="en-US" sz="5000" b="1" cap="none" dirty="0"/>
              <a:t>Journey to </a:t>
            </a:r>
            <a:r>
              <a:rPr lang="en-US" sz="5000" b="1" cap="none" dirty="0" smtClean="0"/>
              <a:t>Encourage</a:t>
            </a:r>
            <a:br>
              <a:rPr lang="en-US" sz="5000" b="1" cap="none" dirty="0" smtClean="0"/>
            </a:br>
            <a:r>
              <a:rPr lang="en-US" sz="5000" b="1" cap="none" dirty="0" smtClean="0"/>
              <a:t>Women </a:t>
            </a:r>
            <a:r>
              <a:rPr lang="en-US" sz="5000" b="1" cap="none" dirty="0"/>
              <a:t>and </a:t>
            </a:r>
            <a:r>
              <a:rPr lang="en-US" sz="5000" b="1" cap="none" dirty="0" smtClean="0"/>
              <a:t>Diverse</a:t>
            </a:r>
            <a:br>
              <a:rPr lang="en-US" sz="5000" b="1" cap="none" dirty="0" smtClean="0"/>
            </a:br>
            <a:r>
              <a:rPr lang="en-US" sz="5000" b="1" cap="none" dirty="0" smtClean="0"/>
              <a:t>Groups at</a:t>
            </a:r>
            <a:br>
              <a:rPr lang="en-US" sz="5000" b="1" cap="none" dirty="0" smtClean="0"/>
            </a:br>
            <a:r>
              <a:rPr lang="en-US" sz="5000" b="1" cap="none" dirty="0" err="1" smtClean="0"/>
              <a:t>WordCamps</a:t>
            </a:r>
            <a:endParaRPr lang="en-US" sz="50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166396"/>
            <a:ext cx="8045373" cy="742279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r>
              <a:rPr lang="en-US" sz="12800" cap="none" dirty="0" smtClean="0"/>
              <a:t>Jill Binder</a:t>
            </a:r>
          </a:p>
          <a:p>
            <a:r>
              <a:rPr lang="en-US" sz="12800" cap="none" dirty="0" err="1" smtClean="0"/>
              <a:t>jillbinder.com</a:t>
            </a:r>
            <a:r>
              <a:rPr lang="en-US" sz="12800" cap="none" dirty="0" smtClean="0"/>
              <a:t/>
            </a:r>
            <a:br>
              <a:rPr lang="en-US" sz="12800" cap="none" dirty="0" smtClean="0"/>
            </a:br>
            <a:r>
              <a:rPr lang="en-US" sz="12800" cap="none" dirty="0" smtClean="0"/>
              <a:t>Twitter: @</a:t>
            </a:r>
            <a:r>
              <a:rPr lang="en-US" sz="12800" cap="none" dirty="0" err="1" smtClean="0"/>
              <a:t>jillbinder</a:t>
            </a:r>
            <a:endParaRPr lang="en-US" sz="12800" cap="none" dirty="0"/>
          </a:p>
        </p:txBody>
      </p:sp>
    </p:spTree>
    <p:extLst>
      <p:ext uri="{BB962C8B-B14F-4D97-AF65-F5344CB8AC3E}">
        <p14:creationId xmlns:p14="http://schemas.microsoft.com/office/powerpoint/2010/main" val="59651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WordCamp</a:t>
            </a:r>
            <a:r>
              <a:rPr lang="en-US" dirty="0"/>
              <a:t> Vancouver </a:t>
            </a:r>
            <a:r>
              <a:rPr lang="en-US" dirty="0" smtClean="0"/>
              <a:t>2013 Planning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14 spots</a:t>
            </a:r>
            <a:br>
              <a:rPr lang="en-US" sz="3200" dirty="0" smtClean="0"/>
            </a:br>
            <a:endParaRPr lang="en-US" sz="3200" dirty="0"/>
          </a:p>
        </p:txBody>
      </p:sp>
      <p:grpSp>
        <p:nvGrpSpPr>
          <p:cNvPr id="4" name="Group 3"/>
          <p:cNvGrpSpPr/>
          <p:nvPr/>
        </p:nvGrpSpPr>
        <p:grpSpPr>
          <a:xfrm>
            <a:off x="2307800" y="2862578"/>
            <a:ext cx="7576400" cy="1179982"/>
            <a:chOff x="1879600" y="2502215"/>
            <a:chExt cx="7576400" cy="1179982"/>
          </a:xfrm>
          <a:solidFill>
            <a:schemeClr val="accent2"/>
          </a:solidFill>
        </p:grpSpPr>
        <p:sp>
          <p:nvSpPr>
            <p:cNvPr id="5" name="Oval 4"/>
            <p:cNvSpPr/>
            <p:nvPr/>
          </p:nvSpPr>
          <p:spPr>
            <a:xfrm>
              <a:off x="1879600" y="2502227"/>
              <a:ext cx="522515" cy="52251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663365" y="2502230"/>
              <a:ext cx="522515" cy="52251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447130" y="2502230"/>
              <a:ext cx="522515" cy="52251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230895" y="2502227"/>
              <a:ext cx="522515" cy="52251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5014660" y="2502221"/>
              <a:ext cx="522515" cy="52251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798425" y="2502221"/>
              <a:ext cx="522515" cy="52251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6582190" y="2502218"/>
              <a:ext cx="522515" cy="52251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7365955" y="2502218"/>
              <a:ext cx="522515" cy="52251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8149720" y="2502215"/>
              <a:ext cx="522515" cy="52251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8933485" y="2502215"/>
              <a:ext cx="522515" cy="52251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879600" y="3159679"/>
              <a:ext cx="522515" cy="52251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2663365" y="3159682"/>
              <a:ext cx="522515" cy="52251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3447130" y="3159682"/>
              <a:ext cx="522515" cy="52251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4230895" y="3159679"/>
              <a:ext cx="522515" cy="52251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68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WordCamp</a:t>
            </a:r>
            <a:r>
              <a:rPr lang="en-US" dirty="0"/>
              <a:t> Vancouver </a:t>
            </a:r>
            <a:r>
              <a:rPr lang="en-US" dirty="0" smtClean="0"/>
              <a:t>2013 Planning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7 </a:t>
            </a:r>
            <a:r>
              <a:rPr lang="en-US" sz="3200" dirty="0"/>
              <a:t>women </a:t>
            </a:r>
            <a:r>
              <a:rPr lang="en-US" sz="3200" dirty="0" smtClean="0"/>
              <a:t>applied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CA" sz="3200" dirty="0"/>
          </a:p>
        </p:txBody>
      </p:sp>
      <p:grpSp>
        <p:nvGrpSpPr>
          <p:cNvPr id="4" name="Group 3"/>
          <p:cNvGrpSpPr/>
          <p:nvPr/>
        </p:nvGrpSpPr>
        <p:grpSpPr>
          <a:xfrm>
            <a:off x="2307800" y="2849881"/>
            <a:ext cx="5225105" cy="522527"/>
            <a:chOff x="1879600" y="2502218"/>
            <a:chExt cx="5225105" cy="522527"/>
          </a:xfrm>
        </p:grpSpPr>
        <p:sp>
          <p:nvSpPr>
            <p:cNvPr id="5" name="Oval 4"/>
            <p:cNvSpPr/>
            <p:nvPr/>
          </p:nvSpPr>
          <p:spPr>
            <a:xfrm>
              <a:off x="1879600" y="2502227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663365" y="2502230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447130" y="2502230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230895" y="2502227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5014660" y="2502221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798425" y="2502221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6582190" y="2502218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1184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WordCamp</a:t>
            </a:r>
            <a:r>
              <a:rPr lang="en-US" dirty="0"/>
              <a:t> Vancouver </a:t>
            </a:r>
            <a:r>
              <a:rPr lang="en-US" dirty="0" smtClean="0"/>
              <a:t>2013 Planning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6 </a:t>
            </a:r>
            <a:r>
              <a:rPr lang="en-US" sz="3200" dirty="0"/>
              <a:t>were </a:t>
            </a:r>
            <a:r>
              <a:rPr lang="en-US" sz="3200" dirty="0" smtClean="0"/>
              <a:t>a fit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CA" sz="3200" dirty="0"/>
          </a:p>
        </p:txBody>
      </p:sp>
      <p:grpSp>
        <p:nvGrpSpPr>
          <p:cNvPr id="4" name="Group 3"/>
          <p:cNvGrpSpPr/>
          <p:nvPr/>
        </p:nvGrpSpPr>
        <p:grpSpPr>
          <a:xfrm>
            <a:off x="2307800" y="2849884"/>
            <a:ext cx="4441340" cy="522524"/>
            <a:chOff x="1879600" y="2502221"/>
            <a:chExt cx="4441340" cy="522524"/>
          </a:xfrm>
        </p:grpSpPr>
        <p:sp>
          <p:nvSpPr>
            <p:cNvPr id="5" name="Oval 4"/>
            <p:cNvSpPr/>
            <p:nvPr/>
          </p:nvSpPr>
          <p:spPr>
            <a:xfrm>
              <a:off x="1879600" y="2502227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663365" y="2502230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447130" y="2502230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230895" y="2502227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5014660" y="2502221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798425" y="2502221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3737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WordCamp</a:t>
            </a:r>
            <a:r>
              <a:rPr lang="en-US" dirty="0"/>
              <a:t> Vancouver </a:t>
            </a:r>
            <a:r>
              <a:rPr lang="en-US" dirty="0" smtClean="0"/>
              <a:t>2013 Planning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Added a third track: Increased </a:t>
            </a:r>
            <a:r>
              <a:rPr lang="en-US" sz="3200" dirty="0"/>
              <a:t>to 28 </a:t>
            </a:r>
            <a:r>
              <a:rPr lang="en-US" sz="3200" dirty="0" smtClean="0"/>
              <a:t>spots</a:t>
            </a:r>
            <a:br>
              <a:rPr lang="en-US" sz="32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CA" sz="2400" dirty="0"/>
          </a:p>
          <a:p>
            <a:endParaRPr lang="en-CA" dirty="0"/>
          </a:p>
        </p:txBody>
      </p:sp>
      <p:grpSp>
        <p:nvGrpSpPr>
          <p:cNvPr id="57" name="Group 56"/>
          <p:cNvGrpSpPr/>
          <p:nvPr/>
        </p:nvGrpSpPr>
        <p:grpSpPr>
          <a:xfrm>
            <a:off x="2307800" y="2819715"/>
            <a:ext cx="7576400" cy="1837419"/>
            <a:chOff x="1879600" y="2502215"/>
            <a:chExt cx="7576400" cy="1837419"/>
          </a:xfrm>
          <a:solidFill>
            <a:schemeClr val="accent2"/>
          </a:solidFill>
        </p:grpSpPr>
        <p:sp>
          <p:nvSpPr>
            <p:cNvPr id="58" name="Oval 57"/>
            <p:cNvSpPr/>
            <p:nvPr/>
          </p:nvSpPr>
          <p:spPr>
            <a:xfrm>
              <a:off x="1879600" y="2502227"/>
              <a:ext cx="522515" cy="52251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2663365" y="2502230"/>
              <a:ext cx="522515" cy="52251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3447130" y="2502230"/>
              <a:ext cx="522515" cy="52251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4230895" y="2502227"/>
              <a:ext cx="522515" cy="52251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5014660" y="2502221"/>
              <a:ext cx="522515" cy="52251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5798425" y="2502221"/>
              <a:ext cx="522515" cy="52251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6582190" y="2502218"/>
              <a:ext cx="522515" cy="52251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7365955" y="2502218"/>
              <a:ext cx="522515" cy="52251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8149720" y="2502215"/>
              <a:ext cx="522515" cy="52251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8933485" y="2502215"/>
              <a:ext cx="522515" cy="52251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1879600" y="3159679"/>
              <a:ext cx="522515" cy="52251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2663365" y="3159682"/>
              <a:ext cx="522515" cy="52251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3447130" y="3159682"/>
              <a:ext cx="522515" cy="52251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4230895" y="3159679"/>
              <a:ext cx="522515" cy="52251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5014660" y="3159673"/>
              <a:ext cx="522515" cy="52251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5798425" y="3159673"/>
              <a:ext cx="522515" cy="52251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6582190" y="3159670"/>
              <a:ext cx="522515" cy="52251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7365955" y="3159670"/>
              <a:ext cx="522515" cy="52251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8149720" y="3159667"/>
              <a:ext cx="522515" cy="52251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8933485" y="3159667"/>
              <a:ext cx="522515" cy="52251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1879600" y="3817116"/>
              <a:ext cx="522515" cy="52251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2663365" y="3817119"/>
              <a:ext cx="522515" cy="52251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3447130" y="3817119"/>
              <a:ext cx="522515" cy="52251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4230895" y="3817116"/>
              <a:ext cx="522515" cy="52251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5014660" y="3817110"/>
              <a:ext cx="522515" cy="52251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5798425" y="3817110"/>
              <a:ext cx="522515" cy="52251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6582190" y="3817107"/>
              <a:ext cx="522515" cy="52251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7365955" y="3817107"/>
              <a:ext cx="522515" cy="52251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7338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WordCamp</a:t>
            </a:r>
            <a:r>
              <a:rPr lang="en-US" dirty="0"/>
              <a:t> Vancouver </a:t>
            </a:r>
            <a:r>
              <a:rPr lang="en-US" dirty="0" smtClean="0"/>
              <a:t>2013 Planning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2 </a:t>
            </a:r>
            <a:r>
              <a:rPr lang="en-US" sz="3200" dirty="0"/>
              <a:t>women </a:t>
            </a:r>
            <a:r>
              <a:rPr lang="en-US" sz="3200" dirty="0" smtClean="0"/>
              <a:t>said no to the speaker acceptance for </a:t>
            </a:r>
            <a:r>
              <a:rPr lang="en-US" sz="3200" dirty="0"/>
              <a:t>family </a:t>
            </a:r>
            <a:r>
              <a:rPr lang="en-US" sz="3200" dirty="0" smtClean="0"/>
              <a:t>obligations</a:t>
            </a:r>
            <a:endParaRPr lang="en-CA" sz="3200" dirty="0"/>
          </a:p>
        </p:txBody>
      </p:sp>
      <p:grpSp>
        <p:nvGrpSpPr>
          <p:cNvPr id="4" name="Group 3"/>
          <p:cNvGrpSpPr/>
          <p:nvPr/>
        </p:nvGrpSpPr>
        <p:grpSpPr>
          <a:xfrm>
            <a:off x="2307800" y="3637290"/>
            <a:ext cx="1306280" cy="522518"/>
            <a:chOff x="1879600" y="3378527"/>
            <a:chExt cx="1306280" cy="522518"/>
          </a:xfrm>
        </p:grpSpPr>
        <p:sp>
          <p:nvSpPr>
            <p:cNvPr id="5" name="Oval 4"/>
            <p:cNvSpPr/>
            <p:nvPr/>
          </p:nvSpPr>
          <p:spPr>
            <a:xfrm>
              <a:off x="1879600" y="3378527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800" dirty="0">
                  <a:solidFill>
                    <a:srgbClr val="C00000"/>
                  </a:solidFill>
                </a:rPr>
                <a:t>X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2663365" y="3378530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800" dirty="0" smtClean="0">
                  <a:solidFill>
                    <a:srgbClr val="C00000"/>
                  </a:solidFill>
                </a:rPr>
                <a:t>X</a:t>
              </a:r>
              <a:endParaRPr lang="en-US" sz="880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0125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WordCamp</a:t>
            </a:r>
            <a:r>
              <a:rPr lang="en-US" dirty="0"/>
              <a:t> Vancouver </a:t>
            </a:r>
            <a:r>
              <a:rPr lang="en-US" dirty="0" smtClean="0"/>
              <a:t>2013 Planning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4 women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CA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2307800" y="2862590"/>
            <a:ext cx="2873810" cy="522518"/>
            <a:chOff x="1879600" y="2502227"/>
            <a:chExt cx="2873810" cy="522518"/>
          </a:xfrm>
        </p:grpSpPr>
        <p:sp>
          <p:nvSpPr>
            <p:cNvPr id="5" name="Oval 4"/>
            <p:cNvSpPr/>
            <p:nvPr/>
          </p:nvSpPr>
          <p:spPr>
            <a:xfrm>
              <a:off x="1879600" y="2502227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663365" y="2502230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447130" y="2502230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230895" y="2502227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8442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WordCamp</a:t>
            </a:r>
            <a:r>
              <a:rPr lang="en-US" dirty="0"/>
              <a:t> Vancouver 2013 Planning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Guess how many men said no for family obligations?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7787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17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WordCamp</a:t>
            </a:r>
            <a:r>
              <a:rPr lang="en-US" dirty="0"/>
              <a:t> Vancouver </a:t>
            </a:r>
            <a:r>
              <a:rPr lang="en-US" dirty="0" smtClean="0"/>
              <a:t>2013 Planning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0 </a:t>
            </a:r>
            <a:r>
              <a:rPr lang="en-US" sz="3200" dirty="0"/>
              <a:t>men dropped out for family </a:t>
            </a:r>
            <a:r>
              <a:rPr lang="en-US" sz="3200" dirty="0" smtClean="0"/>
              <a:t>obligations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47271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WordCamp</a:t>
            </a:r>
            <a:r>
              <a:rPr lang="en-US" dirty="0"/>
              <a:t> Vancouver Speakers 2013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0788967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517900" y="34290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3057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Request About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Please </a:t>
            </a:r>
            <a:r>
              <a:rPr lang="en-US" sz="3200" dirty="0" smtClean="0"/>
              <a:t>hold questions until end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6702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489" y="145640"/>
            <a:ext cx="8140700" cy="6539473"/>
          </a:xfrm>
        </p:spPr>
      </p:pic>
    </p:spTree>
    <p:extLst>
      <p:ext uri="{BB962C8B-B14F-4D97-AF65-F5344CB8AC3E}">
        <p14:creationId xmlns:p14="http://schemas.microsoft.com/office/powerpoint/2010/main" val="208620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stopping women?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 chatted with many other organizers at </a:t>
            </a:r>
            <a:r>
              <a:rPr lang="en-US" sz="3200" dirty="0" err="1" smtClean="0"/>
              <a:t>WordCamp</a:t>
            </a:r>
            <a:r>
              <a:rPr lang="en-US" sz="3200" dirty="0" smtClean="0"/>
              <a:t> </a:t>
            </a:r>
            <a:r>
              <a:rPr lang="en-US" sz="3200" dirty="0"/>
              <a:t>San Francisco </a:t>
            </a:r>
            <a:r>
              <a:rPr lang="en-US" sz="3200" dirty="0" smtClean="0"/>
              <a:t>2013</a:t>
            </a:r>
          </a:p>
          <a:p>
            <a:r>
              <a:rPr lang="en-US" sz="3200" dirty="0" smtClean="0"/>
              <a:t>Common problem for </a:t>
            </a:r>
            <a:r>
              <a:rPr lang="en-US" sz="3200" dirty="0" smtClean="0"/>
              <a:t>everyone</a:t>
            </a:r>
          </a:p>
          <a:p>
            <a:r>
              <a:rPr lang="en-US" sz="3200" dirty="0" smtClean="0"/>
              <a:t>We actually had a high number</a:t>
            </a:r>
            <a:endParaRPr lang="en-US" sz="3200" dirty="0" smtClean="0"/>
          </a:p>
          <a:p>
            <a:r>
              <a:rPr lang="en-US" sz="3200" dirty="0" smtClean="0"/>
              <a:t>Wanted to accept more women, but they just weren’t applying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040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I go on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Going to talk about gender like it’s a binary, even though it’s </a:t>
            </a:r>
            <a:r>
              <a:rPr lang="en-US" sz="3200" dirty="0" smtClean="0"/>
              <a:t>not;  Women </a:t>
            </a:r>
            <a:r>
              <a:rPr lang="en-US" sz="3200" dirty="0" smtClean="0"/>
              <a:t>blob, men blob</a:t>
            </a:r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5" name="Cloud 4"/>
          <p:cNvSpPr/>
          <p:nvPr/>
        </p:nvSpPr>
        <p:spPr>
          <a:xfrm>
            <a:off x="2184400" y="3594100"/>
            <a:ext cx="2692400" cy="2692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 smtClean="0">
                <a:solidFill>
                  <a:schemeClr val="tx1"/>
                </a:solidFill>
              </a:rPr>
              <a:t>WOMEN</a:t>
            </a:r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6" name="Cloud 5"/>
          <p:cNvSpPr/>
          <p:nvPr/>
        </p:nvSpPr>
        <p:spPr>
          <a:xfrm>
            <a:off x="5867400" y="3594100"/>
            <a:ext cx="2692400" cy="2692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 smtClean="0">
                <a:solidFill>
                  <a:schemeClr val="tx1"/>
                </a:solidFill>
              </a:rPr>
              <a:t>MEN</a:t>
            </a:r>
            <a:endParaRPr lang="en-US" sz="3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13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Why? Who cares? It should be the “best speaker,” right?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i="1" dirty="0"/>
              <a:t>(aka speakers who have had a lot of experience speaking</a:t>
            </a:r>
            <a:r>
              <a:rPr lang="is-IS" sz="3200" i="1" dirty="0" smtClean="0"/>
              <a:t>…)</a:t>
            </a:r>
          </a:p>
          <a:p>
            <a:pPr marL="0" indent="0">
              <a:buNone/>
            </a:pP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Audience not represented by the speakers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Open source </a:t>
            </a:r>
            <a:r>
              <a:rPr lang="en-US" sz="3200" dirty="0" smtClean="0"/>
              <a:t>users not </a:t>
            </a:r>
            <a:r>
              <a:rPr lang="en-US" sz="3200" dirty="0" smtClean="0"/>
              <a:t>represented by the speakers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3200" dirty="0" smtClean="0"/>
              <a:t>Our speakers help shape our technology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3200" dirty="0" smtClean="0"/>
              <a:t>Unique perspectives and multi-roles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3739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stopping women?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lot of reasons</a:t>
            </a:r>
          </a:p>
          <a:p>
            <a:r>
              <a:rPr lang="en-US" sz="3200" dirty="0" smtClean="0"/>
              <a:t>One we can actually do something about:</a:t>
            </a:r>
          </a:p>
          <a:p>
            <a:pPr lvl="1"/>
            <a:r>
              <a:rPr lang="en-US" sz="3200" dirty="0" smtClean="0"/>
              <a:t>When we ask women, “</a:t>
            </a:r>
            <a:r>
              <a:rPr lang="en-US" sz="3200" dirty="0" smtClean="0"/>
              <a:t>Hey, </a:t>
            </a:r>
            <a:r>
              <a:rPr lang="en-US" sz="3200" dirty="0"/>
              <a:t>will you speak at my </a:t>
            </a:r>
            <a:r>
              <a:rPr lang="en-US" sz="3200" dirty="0" smtClean="0"/>
              <a:t>conference</a:t>
            </a:r>
            <a:r>
              <a:rPr lang="en-CA" sz="3200" dirty="0" smtClean="0"/>
              <a:t>?”</a:t>
            </a:r>
          </a:p>
          <a:p>
            <a:pPr lvl="1"/>
            <a:r>
              <a:rPr lang="en-US" sz="3200" dirty="0" smtClean="0"/>
              <a:t>Their two most common answers: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0789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452108"/>
            <a:ext cx="10178322" cy="526137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00" dirty="0" smtClean="0"/>
          </a:p>
          <a:p>
            <a:pPr marL="0" indent="0">
              <a:buNone/>
            </a:pPr>
            <a:r>
              <a:rPr lang="en-US" sz="7000" dirty="0" smtClean="0"/>
              <a:t>"</a:t>
            </a:r>
            <a:r>
              <a:rPr lang="en-US" sz="7000" dirty="0"/>
              <a:t>I don't know enough about … to give a talk on it."</a:t>
            </a:r>
            <a:endParaRPr lang="en-CA" sz="7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85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691261"/>
            <a:ext cx="10178322" cy="478307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7000" dirty="0" smtClean="0"/>
              <a:t>"</a:t>
            </a:r>
            <a:r>
              <a:rPr lang="en-US" sz="7000" dirty="0"/>
              <a:t>What would I talk about?"</a:t>
            </a:r>
            <a:endParaRPr lang="en-CA" sz="7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19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Dispelling the “expert” myth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z="3200" dirty="0" smtClean="0"/>
              <a:t>Person </a:t>
            </a:r>
            <a:r>
              <a:rPr lang="en-CA" sz="3200" dirty="0"/>
              <a:t>who said yes</a:t>
            </a:r>
          </a:p>
          <a:p>
            <a:pPr lvl="0"/>
            <a:r>
              <a:rPr lang="en-CA" sz="3200" dirty="0" smtClean="0"/>
              <a:t>Impostor syndrome</a:t>
            </a:r>
            <a:endParaRPr lang="en-CA" sz="3200" dirty="0"/>
          </a:p>
          <a:p>
            <a:pPr lvl="0"/>
            <a:r>
              <a:rPr lang="en-CA" sz="3200" dirty="0" smtClean="0"/>
              <a:t>Expert on </a:t>
            </a:r>
            <a:r>
              <a:rPr lang="en-CA" sz="3200" dirty="0"/>
              <a:t>your own experiences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0171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Workshop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Brainstorm</a:t>
            </a:r>
          </a:p>
          <a:p>
            <a:r>
              <a:rPr lang="en-US" sz="3200" dirty="0" smtClean="0"/>
              <a:t>Show they have literally a hundred of ideas (that is how many we generate in an exercise)</a:t>
            </a:r>
          </a:p>
          <a:p>
            <a:r>
              <a:rPr lang="en-US" sz="3200" dirty="0" smtClean="0"/>
              <a:t>(Biggest problem then becomes picking one!)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411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WordCamp</a:t>
            </a:r>
            <a:r>
              <a:rPr lang="en-US" dirty="0" smtClean="0"/>
              <a:t> Central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Shaped the workshop</a:t>
            </a:r>
          </a:p>
        </p:txBody>
      </p:sp>
    </p:spTree>
    <p:extLst>
      <p:ext uri="{BB962C8B-B14F-4D97-AF65-F5344CB8AC3E}">
        <p14:creationId xmlns:p14="http://schemas.microsoft.com/office/powerpoint/2010/main" val="71729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show of hands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How many have done done public</a:t>
            </a:r>
            <a:br>
              <a:rPr lang="en-US" sz="4400" dirty="0" smtClean="0"/>
            </a:br>
            <a:r>
              <a:rPr lang="en-US" sz="4400" dirty="0" smtClean="0"/>
              <a:t>speaking about anything</a:t>
            </a:r>
            <a:br>
              <a:rPr lang="en-US" sz="4400" dirty="0" smtClean="0"/>
            </a:br>
            <a:r>
              <a:rPr lang="en-US" sz="4400" dirty="0" smtClean="0"/>
              <a:t>WordPress-related before?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7717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WordCamp</a:t>
            </a:r>
            <a:r>
              <a:rPr lang="en-US" dirty="0" smtClean="0"/>
              <a:t> Central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Talk formats</a:t>
            </a:r>
          </a:p>
          <a:p>
            <a:pPr lvl="1"/>
            <a:r>
              <a:rPr lang="en-US" sz="3200" dirty="0"/>
              <a:t>How </a:t>
            </a:r>
            <a:r>
              <a:rPr lang="en-US" sz="3200" dirty="0" smtClean="0"/>
              <a:t>To</a:t>
            </a:r>
            <a:endParaRPr lang="en-US" sz="3200" dirty="0"/>
          </a:p>
          <a:p>
            <a:pPr lvl="1"/>
            <a:r>
              <a:rPr lang="en-US" sz="3200" dirty="0" smtClean="0"/>
              <a:t>Discussion</a:t>
            </a:r>
          </a:p>
          <a:p>
            <a:pPr lvl="1"/>
            <a:r>
              <a:rPr lang="en-US" sz="3200" dirty="0" smtClean="0"/>
              <a:t>Panel</a:t>
            </a:r>
          </a:p>
          <a:p>
            <a:pPr lvl="1"/>
            <a:r>
              <a:rPr lang="en-US" sz="3200" dirty="0" smtClean="0"/>
              <a:t>Story-based</a:t>
            </a:r>
          </a:p>
          <a:p>
            <a:pPr lvl="1"/>
            <a:r>
              <a:rPr lang="en-US" sz="3200" dirty="0" smtClean="0"/>
              <a:t>Case Study</a:t>
            </a:r>
            <a:endParaRPr lang="en-US" sz="3200" dirty="0"/>
          </a:p>
          <a:p>
            <a:pPr lvl="1"/>
            <a:r>
              <a:rPr lang="en-US" sz="3200" dirty="0" smtClean="0"/>
              <a:t>Workshop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085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Workshop (Vancouver version)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470422" cy="4063999"/>
          </a:xfrm>
        </p:spPr>
        <p:txBody>
          <a:bodyPr>
            <a:noAutofit/>
          </a:bodyPr>
          <a:lstStyle/>
          <a:p>
            <a:r>
              <a:rPr lang="en-US" sz="3200" dirty="0" smtClean="0"/>
              <a:t>First workshop was shaped by:</a:t>
            </a:r>
          </a:p>
          <a:p>
            <a:pPr lvl="1"/>
            <a:r>
              <a:rPr lang="en-US" sz="3200" dirty="0" smtClean="0"/>
              <a:t>Andrea Middleton (WC Central)</a:t>
            </a:r>
          </a:p>
          <a:p>
            <a:pPr lvl="1"/>
            <a:r>
              <a:rPr lang="en-US" sz="3200" dirty="0" smtClean="0"/>
              <a:t>Jen </a:t>
            </a:r>
            <a:r>
              <a:rPr lang="en-US" sz="3200" dirty="0" err="1" smtClean="0"/>
              <a:t>Mylo</a:t>
            </a:r>
            <a:r>
              <a:rPr lang="en-US" sz="3200" dirty="0" smtClean="0"/>
              <a:t> (WC Central)</a:t>
            </a:r>
          </a:p>
          <a:p>
            <a:pPr lvl="1"/>
            <a:r>
              <a:rPr lang="en-US" sz="3200" dirty="0" smtClean="0"/>
              <a:t> </a:t>
            </a:r>
            <a:r>
              <a:rPr lang="en-US" sz="3200" dirty="0" smtClean="0"/>
              <a:t>myself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89134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Workshop (Vancouver version)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470422" cy="4063999"/>
          </a:xfrm>
        </p:spPr>
        <p:txBody>
          <a:bodyPr>
            <a:noAutofit/>
          </a:bodyPr>
          <a:lstStyle/>
          <a:p>
            <a:r>
              <a:rPr lang="en-US" sz="3200" dirty="0"/>
              <a:t>Fleshed out by our team in Vancouver:</a:t>
            </a:r>
          </a:p>
          <a:p>
            <a:pPr lvl="1"/>
            <a:r>
              <a:rPr lang="en-US" sz="3200" dirty="0"/>
              <a:t>Vanessa Chu</a:t>
            </a:r>
          </a:p>
          <a:p>
            <a:pPr lvl="1"/>
            <a:r>
              <a:rPr lang="en-US" sz="3200" dirty="0"/>
              <a:t>Kate Moore Hermes</a:t>
            </a:r>
            <a:endParaRPr lang="is-IS" sz="3200" dirty="0"/>
          </a:p>
          <a:p>
            <a:pPr lvl="1"/>
            <a:r>
              <a:rPr lang="is-IS" sz="3200" dirty="0" smtClean="0"/>
              <a:t>myself</a:t>
            </a:r>
            <a:endParaRPr lang="is-IS" sz="3200" dirty="0"/>
          </a:p>
        </p:txBody>
      </p:sp>
    </p:spTree>
    <p:extLst>
      <p:ext uri="{BB962C8B-B14F-4D97-AF65-F5344CB8AC3E}">
        <p14:creationId xmlns:p14="http://schemas.microsoft.com/office/powerpoint/2010/main" val="153802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Workshop (Vancouver version)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470422" cy="4063999"/>
          </a:xfrm>
        </p:spPr>
        <p:txBody>
          <a:bodyPr>
            <a:noAutofit/>
          </a:bodyPr>
          <a:lstStyle/>
          <a:p>
            <a:r>
              <a:rPr lang="is-IS" sz="3200" dirty="0"/>
              <a:t>Second workshop, merged with global work</a:t>
            </a:r>
            <a:r>
              <a:rPr lang="en-US" sz="3200" dirty="0"/>
              <a:t>, </a:t>
            </a:r>
            <a:r>
              <a:rPr lang="is-IS" sz="3200" dirty="0"/>
              <a:t>refined, added content:</a:t>
            </a:r>
          </a:p>
          <a:p>
            <a:pPr lvl="1"/>
            <a:r>
              <a:rPr lang="is-IS" sz="3200" dirty="0"/>
              <a:t>First year’s team</a:t>
            </a:r>
          </a:p>
          <a:p>
            <a:pPr lvl="1"/>
            <a:r>
              <a:rPr lang="is-IS" sz="3200" dirty="0"/>
              <a:t>Mandi Wise (previous participant who had become a frequent speaker)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9010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Cities that were inspired and created their own workshops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Seattle</a:t>
            </a:r>
          </a:p>
          <a:p>
            <a:r>
              <a:rPr lang="en-US" sz="3200" dirty="0" smtClean="0"/>
              <a:t>Portland</a:t>
            </a:r>
          </a:p>
          <a:p>
            <a:r>
              <a:rPr lang="en-US" sz="3200" dirty="0" smtClean="0"/>
              <a:t>Montreal</a:t>
            </a:r>
          </a:p>
          <a:p>
            <a:r>
              <a:rPr lang="en-US" sz="3200" dirty="0" smtClean="0"/>
              <a:t>Montreal ran it in New York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024115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WordCamp</a:t>
            </a:r>
            <a:r>
              <a:rPr lang="en-US" dirty="0" smtClean="0"/>
              <a:t> </a:t>
            </a:r>
            <a:r>
              <a:rPr lang="en-US" dirty="0"/>
              <a:t>San </a:t>
            </a:r>
            <a:r>
              <a:rPr lang="en-US" dirty="0" smtClean="0"/>
              <a:t>Fran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Asked </a:t>
            </a:r>
            <a:r>
              <a:rPr lang="en-US" sz="3200" dirty="0"/>
              <a:t>us to create </a:t>
            </a:r>
            <a:r>
              <a:rPr lang="en-US" sz="3200" dirty="0" smtClean="0"/>
              <a:t>workshop script for all diversity</a:t>
            </a:r>
          </a:p>
          <a:p>
            <a:r>
              <a:rPr lang="en-US" sz="3200" dirty="0"/>
              <a:t>We gathered all the best from Seattle, Montreal, Portland, and </a:t>
            </a:r>
            <a:r>
              <a:rPr lang="en-US" sz="3200" dirty="0" smtClean="0"/>
              <a:t>Vancouver</a:t>
            </a:r>
          </a:p>
          <a:p>
            <a:r>
              <a:rPr lang="en-US" sz="3200" dirty="0" smtClean="0"/>
              <a:t>Morgan Kay, Kathryn </a:t>
            </a:r>
            <a:r>
              <a:rPr lang="en-US" sz="3200" dirty="0" err="1" smtClean="0"/>
              <a:t>Presner</a:t>
            </a:r>
            <a:r>
              <a:rPr lang="en-US" sz="3200" dirty="0" smtClean="0"/>
              <a:t>, Tammie Lister, Andrea Middleton, Jen </a:t>
            </a:r>
            <a:r>
              <a:rPr lang="en-US" sz="3200" dirty="0" err="1" smtClean="0"/>
              <a:t>Mylo</a:t>
            </a:r>
            <a:endParaRPr lang="en-US" sz="3200" dirty="0" smtClean="0"/>
          </a:p>
          <a:p>
            <a:r>
              <a:rPr lang="en-US" sz="3200" dirty="0" smtClean="0"/>
              <a:t>(Apologies if I’ve missed anyone)</a:t>
            </a:r>
          </a:p>
        </p:txBody>
      </p:sp>
    </p:spTree>
    <p:extLst>
      <p:ext uri="{BB962C8B-B14F-4D97-AF65-F5344CB8AC3E}">
        <p14:creationId xmlns:p14="http://schemas.microsoft.com/office/powerpoint/2010/main" val="7334509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013199"/>
          </a:xfrm>
        </p:spPr>
        <p:txBody>
          <a:bodyPr>
            <a:normAutofit/>
          </a:bodyPr>
          <a:lstStyle/>
          <a:p>
            <a:r>
              <a:rPr lang="en-US" sz="3200" dirty="0"/>
              <a:t>Introductions</a:t>
            </a:r>
          </a:p>
          <a:p>
            <a:r>
              <a:rPr lang="en-US" sz="3200" dirty="0" smtClean="0"/>
              <a:t>Why </a:t>
            </a:r>
            <a:r>
              <a:rPr lang="en-US" sz="3200" dirty="0"/>
              <a:t>are we holding a workshop </a:t>
            </a:r>
            <a:r>
              <a:rPr lang="en-US" sz="3200" dirty="0" smtClean="0"/>
              <a:t>for</a:t>
            </a:r>
            <a:endParaRPr lang="en-US" sz="3200" dirty="0"/>
          </a:p>
          <a:p>
            <a:r>
              <a:rPr lang="en-US" sz="3200" dirty="0"/>
              <a:t>Dispelling speaker myths</a:t>
            </a:r>
          </a:p>
          <a:p>
            <a:r>
              <a:rPr lang="en-US" sz="3200" dirty="0"/>
              <a:t>Why do you want to speak?</a:t>
            </a:r>
          </a:p>
          <a:p>
            <a:r>
              <a:rPr lang="en-US" sz="3200" dirty="0"/>
              <a:t>Talk formats</a:t>
            </a:r>
          </a:p>
          <a:p>
            <a:r>
              <a:rPr lang="en-US" sz="3200" dirty="0"/>
              <a:t>Big </a:t>
            </a:r>
            <a:r>
              <a:rPr lang="en-US" sz="3200" dirty="0" err="1" smtClean="0"/>
              <a:t>Braindump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72814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Narrowing Selection</a:t>
            </a:r>
          </a:p>
          <a:p>
            <a:r>
              <a:rPr lang="en-US" sz="3200" dirty="0"/>
              <a:t>Refining Chosen Topic</a:t>
            </a:r>
          </a:p>
          <a:p>
            <a:r>
              <a:rPr lang="en-US" sz="3200" dirty="0" smtClean="0"/>
              <a:t>Present </a:t>
            </a:r>
            <a:r>
              <a:rPr lang="en-US" sz="3200" dirty="0"/>
              <a:t>Topic</a:t>
            </a:r>
          </a:p>
          <a:p>
            <a:r>
              <a:rPr lang="en-US" sz="3200" dirty="0" smtClean="0"/>
              <a:t>Writing </a:t>
            </a:r>
            <a:r>
              <a:rPr lang="en-US" sz="3200" dirty="0"/>
              <a:t>the Proposal</a:t>
            </a:r>
          </a:p>
          <a:p>
            <a:r>
              <a:rPr lang="en-US" sz="3200" dirty="0"/>
              <a:t>Coming up with a great title</a:t>
            </a:r>
          </a:p>
          <a:p>
            <a:r>
              <a:rPr lang="en-US" sz="3200" dirty="0"/>
              <a:t>Writing Your </a:t>
            </a:r>
            <a:r>
              <a:rPr lang="en-US" sz="3200" dirty="0" smtClean="0"/>
              <a:t>Bio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045725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Present </a:t>
            </a:r>
            <a:r>
              <a:rPr lang="en-US" sz="3200" dirty="0" smtClean="0"/>
              <a:t>Titles and Pitches</a:t>
            </a:r>
          </a:p>
          <a:p>
            <a:r>
              <a:rPr lang="en-US" sz="3200" dirty="0"/>
              <a:t>Writing The Outline</a:t>
            </a:r>
          </a:p>
          <a:p>
            <a:r>
              <a:rPr lang="en-US" sz="3200" dirty="0"/>
              <a:t>Present outline</a:t>
            </a:r>
          </a:p>
          <a:p>
            <a:r>
              <a:rPr lang="en-US" sz="3200" dirty="0"/>
              <a:t>Becoming a Better Speaker</a:t>
            </a:r>
          </a:p>
          <a:p>
            <a:r>
              <a:rPr lang="en-US" sz="3200" dirty="0"/>
              <a:t>Creating Great Slides</a:t>
            </a:r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604784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Else Did We Get More Women?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(Ambitious: Dev Edition)</a:t>
            </a:r>
          </a:p>
          <a:p>
            <a:r>
              <a:rPr lang="en-US" sz="3200" dirty="0" smtClean="0"/>
              <a:t>I networked with more women in WordPress</a:t>
            </a:r>
          </a:p>
          <a:p>
            <a:pPr lvl="1"/>
            <a:r>
              <a:rPr lang="en-US" sz="3200" dirty="0" smtClean="0"/>
              <a:t>Online</a:t>
            </a:r>
          </a:p>
          <a:p>
            <a:pPr lvl="1"/>
            <a:r>
              <a:rPr lang="en-US" sz="3200" dirty="0"/>
              <a:t>I</a:t>
            </a:r>
            <a:r>
              <a:rPr lang="en-US" sz="3200" dirty="0" smtClean="0"/>
              <a:t>n person</a:t>
            </a:r>
          </a:p>
          <a:p>
            <a:r>
              <a:rPr lang="en-US" sz="3200" dirty="0" smtClean="0"/>
              <a:t>Our team </a:t>
            </a:r>
            <a:r>
              <a:rPr lang="en-US" sz="3200" dirty="0" smtClean="0"/>
              <a:t>sent out personal invitations to apply to </a:t>
            </a:r>
            <a:r>
              <a:rPr lang="en-US" sz="3200" dirty="0" smtClean="0"/>
              <a:t>WordPress </a:t>
            </a:r>
            <a:r>
              <a:rPr lang="en-US" sz="3200" dirty="0" smtClean="0"/>
              <a:t>women of our </a:t>
            </a:r>
            <a:r>
              <a:rPr lang="en-US" sz="3200" dirty="0" err="1" smtClean="0"/>
              <a:t>tricity</a:t>
            </a:r>
            <a:r>
              <a:rPr lang="en-US" sz="3200" dirty="0" smtClean="0"/>
              <a:t> </a:t>
            </a:r>
            <a:r>
              <a:rPr lang="en-US" sz="3200" dirty="0" smtClean="0"/>
              <a:t>region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59727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show of hands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How many haven’t yet but</a:t>
            </a:r>
            <a:br>
              <a:rPr lang="en-US" sz="4400" dirty="0" smtClean="0"/>
            </a:br>
            <a:r>
              <a:rPr lang="en-US" sz="4400" dirty="0" smtClean="0"/>
              <a:t>have thought about it?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925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Encouraged them to speak at small </a:t>
            </a:r>
            <a:r>
              <a:rPr lang="en-US" sz="3200" dirty="0" err="1"/>
              <a:t>meetups</a:t>
            </a:r>
            <a:r>
              <a:rPr lang="en-US" sz="3200" dirty="0"/>
              <a:t> first (WordPress and other, in and beyond Vancouver)</a:t>
            </a:r>
          </a:p>
          <a:p>
            <a:r>
              <a:rPr lang="en-US" sz="3200" dirty="0" smtClean="0"/>
              <a:t>When </a:t>
            </a:r>
            <a:r>
              <a:rPr lang="en-US" sz="3200" dirty="0" smtClean="0"/>
              <a:t>we asked if they would apply, </a:t>
            </a:r>
            <a:r>
              <a:rPr lang="en-US" sz="3200" dirty="0" smtClean="0"/>
              <a:t>we </a:t>
            </a:r>
            <a:r>
              <a:rPr lang="en-US" sz="3200" dirty="0" smtClean="0"/>
              <a:t>mentored them:</a:t>
            </a:r>
            <a:endParaRPr lang="en-US" sz="3200" dirty="0"/>
          </a:p>
          <a:p>
            <a:pPr lvl="1"/>
            <a:r>
              <a:rPr lang="en-US" sz="3200" dirty="0" smtClean="0"/>
              <a:t>Suggest things we know they could talk about</a:t>
            </a:r>
          </a:p>
          <a:p>
            <a:pPr lvl="1"/>
            <a:r>
              <a:rPr lang="en-US" sz="3200" dirty="0"/>
              <a:t>Explain that we didn’t want How-</a:t>
            </a:r>
            <a:r>
              <a:rPr lang="en-US" sz="3200" dirty="0" err="1"/>
              <a:t>Tos</a:t>
            </a:r>
            <a:r>
              <a:rPr lang="en-US" sz="3200" dirty="0"/>
              <a:t> as much as </a:t>
            </a:r>
            <a:r>
              <a:rPr lang="en-US" sz="3200" dirty="0" smtClean="0"/>
              <a:t>stories</a:t>
            </a:r>
          </a:p>
          <a:p>
            <a:pPr lvl="2"/>
            <a:r>
              <a:rPr lang="en-US" sz="3200" dirty="0" smtClean="0"/>
              <a:t>Ask </a:t>
            </a:r>
            <a:r>
              <a:rPr lang="en-US" sz="3200" dirty="0" smtClean="0"/>
              <a:t>if they have a good story about something that they’ve </a:t>
            </a:r>
            <a:r>
              <a:rPr lang="en-US" sz="3200" dirty="0" smtClean="0"/>
              <a:t>learned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56240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all that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Still not many women applications </a:t>
            </a:r>
            <a:r>
              <a:rPr lang="en-US" sz="3200" dirty="0" smtClean="0">
                <a:sym typeface="Wingdings"/>
              </a:rPr>
              <a:t>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21127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Ditch Attempt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4047" y="1549400"/>
            <a:ext cx="6811392" cy="4330700"/>
          </a:xfrm>
        </p:spPr>
      </p:pic>
      <p:sp>
        <p:nvSpPr>
          <p:cNvPr id="3" name="Rectangle 2"/>
          <p:cNvSpPr/>
          <p:nvPr/>
        </p:nvSpPr>
        <p:spPr>
          <a:xfrm>
            <a:off x="3632200" y="4902200"/>
            <a:ext cx="1041400" cy="342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65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Ditch Attempt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88787" y="2286000"/>
            <a:ext cx="2416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8 retweets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4047" y="1549400"/>
            <a:ext cx="6811392" cy="433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51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Ditch Attempt (Extension)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602" y="1778000"/>
            <a:ext cx="7142013" cy="379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89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Things We Could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Offer childcare</a:t>
            </a:r>
          </a:p>
          <a:p>
            <a:r>
              <a:rPr lang="en-US" sz="3200" dirty="0" smtClean="0"/>
              <a:t>Meetings </a:t>
            </a:r>
            <a:r>
              <a:rPr lang="en-US" sz="3200" dirty="0"/>
              <a:t>at </a:t>
            </a:r>
            <a:r>
              <a:rPr lang="en-US" sz="3200" dirty="0" smtClean="0"/>
              <a:t>different </a:t>
            </a:r>
            <a:r>
              <a:rPr lang="en-US" sz="3200" dirty="0"/>
              <a:t>times that work for </a:t>
            </a:r>
            <a:r>
              <a:rPr lang="en-US" sz="3200" dirty="0" smtClean="0"/>
              <a:t>women with </a:t>
            </a:r>
            <a:r>
              <a:rPr lang="en-US" sz="3200" dirty="0" smtClean="0"/>
              <a:t>families.</a:t>
            </a:r>
          </a:p>
          <a:p>
            <a:pPr lvl="1"/>
            <a:r>
              <a:rPr lang="en-US" sz="3200" dirty="0" smtClean="0"/>
              <a:t>Don</a:t>
            </a:r>
            <a:r>
              <a:rPr lang="uk-UA" sz="3200" dirty="0" smtClean="0"/>
              <a:t>’</a:t>
            </a:r>
            <a:r>
              <a:rPr lang="en-US" sz="3200" dirty="0" smtClean="0"/>
              <a:t>t hold all the events at 9pm at night.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43863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also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Not relating to women, but relating to diversity:</a:t>
            </a:r>
          </a:p>
          <a:p>
            <a:pPr lvl="1"/>
            <a:r>
              <a:rPr lang="en-US" sz="3200" dirty="0" smtClean="0"/>
              <a:t>Made sure the venue was accessible</a:t>
            </a:r>
          </a:p>
          <a:p>
            <a:pPr lvl="2"/>
            <a:r>
              <a:rPr lang="en-US" sz="3200" dirty="0" smtClean="0"/>
              <a:t>Elevator</a:t>
            </a:r>
          </a:p>
          <a:p>
            <a:pPr lvl="2"/>
            <a:r>
              <a:rPr lang="en-US" sz="3200" dirty="0" smtClean="0"/>
              <a:t>Single stall washrooms </a:t>
            </a:r>
            <a:r>
              <a:rPr lang="en-US" sz="3200" dirty="0" smtClean="0"/>
              <a:t>available</a:t>
            </a:r>
          </a:p>
          <a:p>
            <a:pPr lvl="2"/>
            <a:r>
              <a:rPr lang="en-US" sz="3200" dirty="0" smtClean="0"/>
              <a:t>Requested no scents</a:t>
            </a:r>
            <a:endParaRPr lang="en-US" sz="3200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970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WordCamp</a:t>
            </a:r>
            <a:r>
              <a:rPr lang="en-US" dirty="0" smtClean="0"/>
              <a:t> Vancouver 2014: Dev Edition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60 applications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307800" y="2862578"/>
            <a:ext cx="7576400" cy="3809700"/>
            <a:chOff x="2307800" y="2545078"/>
            <a:chExt cx="7576400" cy="3809700"/>
          </a:xfrm>
        </p:grpSpPr>
        <p:grpSp>
          <p:nvGrpSpPr>
            <p:cNvPr id="23" name="Group 22"/>
            <p:cNvGrpSpPr/>
            <p:nvPr/>
          </p:nvGrpSpPr>
          <p:grpSpPr>
            <a:xfrm>
              <a:off x="2307800" y="2545078"/>
              <a:ext cx="7576400" cy="3152278"/>
              <a:chOff x="1879600" y="2502215"/>
              <a:chExt cx="7576400" cy="3152278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1879600" y="2502227"/>
                <a:ext cx="522515" cy="52251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2663365" y="2502230"/>
                <a:ext cx="522515" cy="52251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3447130" y="2502230"/>
                <a:ext cx="522515" cy="52251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4230895" y="2502227"/>
                <a:ext cx="522515" cy="52251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5014660" y="2502221"/>
                <a:ext cx="522515" cy="52251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5798425" y="2502221"/>
                <a:ext cx="522515" cy="52251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6582190" y="2502218"/>
                <a:ext cx="522515" cy="52251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7365955" y="2502218"/>
                <a:ext cx="522515" cy="52251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8149720" y="2502215"/>
                <a:ext cx="522515" cy="52251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8933485" y="2502215"/>
                <a:ext cx="522515" cy="52251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1879600" y="3159679"/>
                <a:ext cx="522515" cy="52251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2663365" y="3159682"/>
                <a:ext cx="522515" cy="52251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3447130" y="3159682"/>
                <a:ext cx="522515" cy="52251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4230895" y="3159679"/>
                <a:ext cx="522515" cy="52251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5014660" y="3159673"/>
                <a:ext cx="522515" cy="52251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5798425" y="3159673"/>
                <a:ext cx="522515" cy="52251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6582190" y="3159670"/>
                <a:ext cx="522515" cy="52251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7365955" y="3159670"/>
                <a:ext cx="522515" cy="52251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8149720" y="3159667"/>
                <a:ext cx="522515" cy="52251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8933485" y="3159667"/>
                <a:ext cx="522515" cy="52251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1879600" y="3817116"/>
                <a:ext cx="522515" cy="52251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2663365" y="3817119"/>
                <a:ext cx="522515" cy="52251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3447130" y="3817119"/>
                <a:ext cx="522515" cy="52251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4230895" y="3817116"/>
                <a:ext cx="522515" cy="52251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5014660" y="3817110"/>
                <a:ext cx="522515" cy="52251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5798425" y="3817110"/>
                <a:ext cx="522515" cy="52251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6582190" y="3817107"/>
                <a:ext cx="522515" cy="52251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7365955" y="3817107"/>
                <a:ext cx="522515" cy="52251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8149720" y="3817104"/>
                <a:ext cx="522515" cy="52251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8933485" y="3817104"/>
                <a:ext cx="522515" cy="52251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1879600" y="4474553"/>
                <a:ext cx="522515" cy="52251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2663365" y="4474556"/>
                <a:ext cx="522515" cy="52251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3447130" y="4474556"/>
                <a:ext cx="522515" cy="52251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4230895" y="4474553"/>
                <a:ext cx="522515" cy="52251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5014660" y="4474547"/>
                <a:ext cx="522515" cy="52251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5798425" y="4474547"/>
                <a:ext cx="522515" cy="52251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6582190" y="4474544"/>
                <a:ext cx="522515" cy="52251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7365955" y="4474544"/>
                <a:ext cx="522515" cy="52251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8149720" y="4474541"/>
                <a:ext cx="522515" cy="52251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8933485" y="4474541"/>
                <a:ext cx="522515" cy="52251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1879600" y="5131975"/>
                <a:ext cx="522515" cy="52251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2663365" y="5131978"/>
                <a:ext cx="522515" cy="52251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3447130" y="5131978"/>
                <a:ext cx="522515" cy="52251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4230895" y="5131975"/>
                <a:ext cx="522515" cy="52251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5014660" y="5131969"/>
                <a:ext cx="522515" cy="52251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5798425" y="5131969"/>
                <a:ext cx="522515" cy="52251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6582190" y="5131966"/>
                <a:ext cx="522515" cy="52251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7365955" y="5131966"/>
                <a:ext cx="522515" cy="52251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8149720" y="5131963"/>
                <a:ext cx="522515" cy="52251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8933485" y="5131963"/>
                <a:ext cx="522515" cy="52251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9" name="Oval 128"/>
            <p:cNvSpPr/>
            <p:nvPr/>
          </p:nvSpPr>
          <p:spPr>
            <a:xfrm>
              <a:off x="2307800" y="5832260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/>
            <p:nvPr/>
          </p:nvSpPr>
          <p:spPr>
            <a:xfrm>
              <a:off x="3091565" y="5832263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/>
            <p:nvPr/>
          </p:nvSpPr>
          <p:spPr>
            <a:xfrm>
              <a:off x="3875330" y="5832263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/>
            <p:nvPr/>
          </p:nvSpPr>
          <p:spPr>
            <a:xfrm>
              <a:off x="4659095" y="5832260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/>
            <p:nvPr/>
          </p:nvSpPr>
          <p:spPr>
            <a:xfrm>
              <a:off x="5442860" y="5832254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/>
            <p:nvPr/>
          </p:nvSpPr>
          <p:spPr>
            <a:xfrm>
              <a:off x="6226625" y="5832254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/>
            <p:nvPr/>
          </p:nvSpPr>
          <p:spPr>
            <a:xfrm>
              <a:off x="7010390" y="5832251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/>
            <p:nvPr/>
          </p:nvSpPr>
          <p:spPr>
            <a:xfrm>
              <a:off x="7794155" y="5832251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/>
            <p:cNvSpPr/>
            <p:nvPr/>
          </p:nvSpPr>
          <p:spPr>
            <a:xfrm>
              <a:off x="8577920" y="5832248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/>
            <p:nvPr/>
          </p:nvSpPr>
          <p:spPr>
            <a:xfrm>
              <a:off x="9361685" y="5832248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1786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WordCamp</a:t>
            </a:r>
            <a:r>
              <a:rPr lang="en-US" dirty="0" smtClean="0"/>
              <a:t> Vancouver 2014: Dev Edition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18 spots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307800" y="2862578"/>
            <a:ext cx="7576400" cy="1179982"/>
            <a:chOff x="1879600" y="2502215"/>
            <a:chExt cx="7576400" cy="1179982"/>
          </a:xfrm>
          <a:solidFill>
            <a:schemeClr val="accent2"/>
          </a:solidFill>
        </p:grpSpPr>
        <p:sp>
          <p:nvSpPr>
            <p:cNvPr id="24" name="Oval 23"/>
            <p:cNvSpPr/>
            <p:nvPr/>
          </p:nvSpPr>
          <p:spPr>
            <a:xfrm>
              <a:off x="1879600" y="2502227"/>
              <a:ext cx="522515" cy="52251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2663365" y="2502230"/>
              <a:ext cx="522515" cy="52251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447130" y="2502230"/>
              <a:ext cx="522515" cy="52251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4230895" y="2502227"/>
              <a:ext cx="522515" cy="52251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5014660" y="2502221"/>
              <a:ext cx="522515" cy="52251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798425" y="2502221"/>
              <a:ext cx="522515" cy="52251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582190" y="2502218"/>
              <a:ext cx="522515" cy="52251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7365955" y="2502218"/>
              <a:ext cx="522515" cy="52251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8149720" y="2502215"/>
              <a:ext cx="522515" cy="52251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8933485" y="2502215"/>
              <a:ext cx="522515" cy="52251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1879600" y="3159679"/>
              <a:ext cx="522515" cy="52251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2663365" y="3159682"/>
              <a:ext cx="522515" cy="52251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3447130" y="3159682"/>
              <a:ext cx="522515" cy="52251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4230895" y="3159679"/>
              <a:ext cx="522515" cy="52251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5014660" y="3159673"/>
              <a:ext cx="522515" cy="52251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798425" y="3159673"/>
              <a:ext cx="522515" cy="52251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6582190" y="3159670"/>
              <a:ext cx="522515" cy="52251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7365955" y="3159670"/>
              <a:ext cx="522515" cy="52251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5531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WordCamp</a:t>
            </a:r>
            <a:r>
              <a:rPr lang="en-US" dirty="0" smtClean="0"/>
              <a:t> Vancouver 2014: Dev Edition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20 women applied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307800" y="2857815"/>
            <a:ext cx="7576400" cy="1179982"/>
            <a:chOff x="1879600" y="2502215"/>
            <a:chExt cx="7576400" cy="1179982"/>
          </a:xfrm>
        </p:grpSpPr>
        <p:sp>
          <p:nvSpPr>
            <p:cNvPr id="5" name="Oval 4"/>
            <p:cNvSpPr/>
            <p:nvPr/>
          </p:nvSpPr>
          <p:spPr>
            <a:xfrm>
              <a:off x="1879600" y="2502227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663365" y="2502230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447130" y="2502230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230895" y="2502227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5014660" y="2502221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798425" y="2502221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6582190" y="2502218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7365955" y="2502218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8149720" y="2502215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8933485" y="2502215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879600" y="3159679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2663365" y="3159682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3447130" y="3159682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4230895" y="3159679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5014660" y="3159673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5798425" y="3159673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6582190" y="3159670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7365955" y="3159670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8149720" y="3159667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8933485" y="3159667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3342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show of hands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How many here are organizers of</a:t>
            </a:r>
            <a:br>
              <a:rPr lang="en-US" sz="4400" dirty="0" smtClean="0"/>
            </a:br>
            <a:r>
              <a:rPr lang="en-US" sz="4400" dirty="0" smtClean="0"/>
              <a:t>WordPress-related events?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647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Three times more </a:t>
            </a:r>
            <a:r>
              <a:rPr lang="en-US" dirty="0"/>
              <a:t>women </a:t>
            </a:r>
            <a:r>
              <a:rPr lang="en-US" dirty="0" smtClean="0"/>
              <a:t>applicants</a:t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one year</a:t>
            </a:r>
            <a:r>
              <a:rPr lang="en-US" dirty="0" smtClean="0"/>
              <a:t>!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1585205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2884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Three times more </a:t>
            </a:r>
            <a:r>
              <a:rPr lang="en-US" dirty="0"/>
              <a:t>women </a:t>
            </a:r>
            <a:r>
              <a:rPr lang="en-US" dirty="0" smtClean="0"/>
              <a:t>applicants</a:t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one year! (And it was the Dev edition, too)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6273378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1464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WordCamp</a:t>
            </a:r>
            <a:r>
              <a:rPr lang="en-US" dirty="0" smtClean="0"/>
              <a:t> Vancouver 2014: Dev Edition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9 women selected</a:t>
            </a:r>
            <a:endParaRPr lang="en-US" sz="32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2307800" y="2819715"/>
            <a:ext cx="6792635" cy="522530"/>
            <a:chOff x="1879600" y="2502215"/>
            <a:chExt cx="6792635" cy="522530"/>
          </a:xfrm>
        </p:grpSpPr>
        <p:sp>
          <p:nvSpPr>
            <p:cNvPr id="5" name="Oval 4"/>
            <p:cNvSpPr/>
            <p:nvPr/>
          </p:nvSpPr>
          <p:spPr>
            <a:xfrm>
              <a:off x="1879600" y="2502227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663365" y="2502230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447130" y="2502230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230895" y="2502227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5014660" y="2502221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798425" y="2502221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6582190" y="2502218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7365955" y="2502218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8149720" y="2502215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2513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Chosen speaker selection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6966948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4688659" y="346023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5921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WordCamp</a:t>
            </a:r>
            <a:r>
              <a:rPr lang="en-US" dirty="0"/>
              <a:t> Vancouver 2014: Dev Edition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 woman and 1 man dropped out last minute</a:t>
            </a:r>
            <a:endParaRPr lang="en-CA" sz="3200" dirty="0"/>
          </a:p>
        </p:txBody>
      </p:sp>
      <p:grpSp>
        <p:nvGrpSpPr>
          <p:cNvPr id="4" name="Group 3"/>
          <p:cNvGrpSpPr/>
          <p:nvPr/>
        </p:nvGrpSpPr>
        <p:grpSpPr>
          <a:xfrm>
            <a:off x="2307800" y="2964190"/>
            <a:ext cx="1306280" cy="522518"/>
            <a:chOff x="1879600" y="2845127"/>
            <a:chExt cx="1306280" cy="522518"/>
          </a:xfrm>
        </p:grpSpPr>
        <p:sp>
          <p:nvSpPr>
            <p:cNvPr id="5" name="Oval 4"/>
            <p:cNvSpPr/>
            <p:nvPr/>
          </p:nvSpPr>
          <p:spPr>
            <a:xfrm>
              <a:off x="1879600" y="2845127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800" dirty="0">
                  <a:solidFill>
                    <a:srgbClr val="C00000"/>
                  </a:solidFill>
                </a:rPr>
                <a:t>X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2663365" y="2845130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800" dirty="0" smtClean="0">
                  <a:solidFill>
                    <a:srgbClr val="C00000"/>
                  </a:solidFill>
                </a:rPr>
                <a:t>X</a:t>
              </a:r>
              <a:endParaRPr lang="en-US" sz="880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756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Numbers with Dropouts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2764794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6344929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Did This: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2291499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445000" y="3175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601200" y="333426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28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40393" y="378408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601200" y="396926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06001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Diversity </a:t>
            </a:r>
            <a:r>
              <a:rPr lang="en-US" sz="3200" dirty="0"/>
              <a:t>in other </a:t>
            </a:r>
            <a:r>
              <a:rPr lang="en-US" sz="3200" dirty="0" smtClean="0"/>
              <a:t>ways</a:t>
            </a:r>
          </a:p>
          <a:p>
            <a:pPr lvl="1"/>
            <a:r>
              <a:rPr lang="en-US" sz="3200" dirty="0"/>
              <a:t>P</a:t>
            </a:r>
            <a:r>
              <a:rPr lang="en-US" sz="3200" dirty="0" smtClean="0"/>
              <a:t>eople </a:t>
            </a:r>
            <a:r>
              <a:rPr lang="en-US" sz="3200" dirty="0"/>
              <a:t>of </a:t>
            </a:r>
            <a:r>
              <a:rPr lang="en-US" sz="3200" dirty="0" err="1" smtClean="0"/>
              <a:t>colour</a:t>
            </a:r>
            <a:endParaRPr lang="en-US" sz="3200" dirty="0" smtClean="0"/>
          </a:p>
          <a:p>
            <a:pPr lvl="1"/>
            <a:r>
              <a:rPr lang="en-US" sz="3200" dirty="0"/>
              <a:t>P</a:t>
            </a:r>
            <a:r>
              <a:rPr lang="en-US" sz="3200" dirty="0" smtClean="0"/>
              <a:t>eople </a:t>
            </a:r>
            <a:r>
              <a:rPr lang="en-US" sz="3200" dirty="0"/>
              <a:t>of different physical </a:t>
            </a:r>
            <a:r>
              <a:rPr lang="en-US" sz="3200" dirty="0" smtClean="0"/>
              <a:t>abilities</a:t>
            </a:r>
            <a:endParaRPr lang="en-US" sz="3200" dirty="0" smtClean="0"/>
          </a:p>
          <a:p>
            <a:r>
              <a:rPr lang="en-US" sz="3200" dirty="0" smtClean="0"/>
              <a:t>Community leaders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1898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6400" y="247769"/>
            <a:ext cx="6083300" cy="6341841"/>
          </a:xfrm>
        </p:spPr>
      </p:pic>
    </p:spTree>
    <p:extLst>
      <p:ext uri="{BB962C8B-B14F-4D97-AF65-F5344CB8AC3E}">
        <p14:creationId xmlns:p14="http://schemas.microsoft.com/office/powerpoint/2010/main" val="18480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Can Use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3000" dirty="0"/>
              <a:t>https://</a:t>
            </a:r>
            <a:r>
              <a:rPr lang="en-US" sz="3200" dirty="0" err="1" smtClean="0"/>
              <a:t>make.wordpress.org</a:t>
            </a:r>
            <a:r>
              <a:rPr lang="en-US" sz="3200" dirty="0" smtClean="0"/>
              <a:t>/training/handbook/speaker-training</a:t>
            </a:r>
            <a:r>
              <a:rPr lang="en-US" sz="3200" dirty="0" smtClean="0"/>
              <a:t>/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74344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WordCamp</a:t>
            </a:r>
            <a:r>
              <a:rPr lang="en-US" dirty="0"/>
              <a:t> Vancouver </a:t>
            </a:r>
            <a:r>
              <a:rPr lang="en-US" dirty="0" smtClean="0"/>
              <a:t>2013 Planning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pt-BR" dirty="0" smtClean="0"/>
              <a:t>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482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/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4000" dirty="0" smtClean="0"/>
              <a:t>Jill </a:t>
            </a:r>
            <a:r>
              <a:rPr lang="en-US" sz="4000" dirty="0"/>
              <a:t>Binder</a:t>
            </a:r>
          </a:p>
          <a:p>
            <a:pPr marL="0" indent="0" algn="ctr">
              <a:buNone/>
            </a:pPr>
            <a:r>
              <a:rPr lang="en-US" sz="4000" dirty="0" err="1"/>
              <a:t>jillbinder.com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Twitter: @</a:t>
            </a:r>
            <a:r>
              <a:rPr lang="en-US" sz="4000" dirty="0" err="1"/>
              <a:t>jillbinder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35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WordCamp</a:t>
            </a:r>
            <a:r>
              <a:rPr lang="en-US" dirty="0"/>
              <a:t> Vancouver </a:t>
            </a:r>
            <a:r>
              <a:rPr lang="en-US" dirty="0" smtClean="0"/>
              <a:t>2013 Planning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40 </a:t>
            </a:r>
            <a:r>
              <a:rPr lang="en-US" sz="3200" dirty="0" smtClean="0"/>
              <a:t>applications</a:t>
            </a:r>
            <a:endParaRPr lang="en-US" sz="3200" dirty="0" smtClean="0"/>
          </a:p>
          <a:p>
            <a:endParaRPr lang="en-US" dirty="0"/>
          </a:p>
          <a:p>
            <a:pPr marL="0" indent="0">
              <a:buNone/>
            </a:pPr>
            <a:r>
              <a:rPr lang="pt-BR" dirty="0" smtClean="0"/>
              <a:t> </a:t>
            </a:r>
          </a:p>
          <a:p>
            <a:pPr marL="0" indent="0">
              <a:buNone/>
            </a:pPr>
            <a:endParaRPr lang="pt-BR" dirty="0"/>
          </a:p>
        </p:txBody>
      </p:sp>
      <p:grpSp>
        <p:nvGrpSpPr>
          <p:cNvPr id="64" name="Group 63"/>
          <p:cNvGrpSpPr/>
          <p:nvPr/>
        </p:nvGrpSpPr>
        <p:grpSpPr>
          <a:xfrm>
            <a:off x="2307800" y="2862578"/>
            <a:ext cx="7576400" cy="2494856"/>
            <a:chOff x="1879600" y="2502215"/>
            <a:chExt cx="7576400" cy="2494856"/>
          </a:xfrm>
        </p:grpSpPr>
        <p:sp>
          <p:nvSpPr>
            <p:cNvPr id="4" name="Oval 3"/>
            <p:cNvSpPr/>
            <p:nvPr/>
          </p:nvSpPr>
          <p:spPr>
            <a:xfrm>
              <a:off x="1879600" y="2502227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663365" y="2502230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447130" y="2502230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230895" y="2502227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5014660" y="2502221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5798425" y="2502221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582190" y="2502218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7365955" y="2502218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8149720" y="2502215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8933485" y="2502215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879600" y="3159679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663365" y="3159682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447130" y="3159682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4230895" y="3159679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5014660" y="3159673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5798425" y="3159673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582190" y="3159670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7365955" y="3159670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8149720" y="3159667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8933485" y="3159667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1879600" y="3817116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2663365" y="3817119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447130" y="3817119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4230895" y="3817116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5014660" y="3817110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798425" y="3817110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582190" y="3817107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7365955" y="3817107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8149720" y="3817104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8933485" y="3817104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1879600" y="4474553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2663365" y="4474556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3447130" y="4474556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4230895" y="4474553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5014660" y="4474547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798425" y="4474547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6582190" y="4474544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7365955" y="4474544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8149720" y="4474541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8933485" y="4474541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1464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WordCamp</a:t>
            </a:r>
            <a:r>
              <a:rPr lang="en-US" dirty="0"/>
              <a:t> Vancouver </a:t>
            </a:r>
            <a:r>
              <a:rPr lang="en-US" dirty="0" smtClean="0"/>
              <a:t>2013 Planning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52 applications</a:t>
            </a:r>
          </a:p>
          <a:p>
            <a:endParaRPr lang="en-US" dirty="0"/>
          </a:p>
          <a:p>
            <a:pPr marL="0" indent="0">
              <a:buNone/>
            </a:pPr>
            <a:r>
              <a:rPr lang="pt-BR" dirty="0" smtClean="0"/>
              <a:t> </a:t>
            </a:r>
          </a:p>
          <a:p>
            <a:pPr marL="0" indent="0">
              <a:buNone/>
            </a:pPr>
            <a:endParaRPr lang="pt-BR" dirty="0"/>
          </a:p>
        </p:txBody>
      </p:sp>
      <p:grpSp>
        <p:nvGrpSpPr>
          <p:cNvPr id="64" name="Group 63"/>
          <p:cNvGrpSpPr/>
          <p:nvPr/>
        </p:nvGrpSpPr>
        <p:grpSpPr>
          <a:xfrm>
            <a:off x="2307800" y="2862578"/>
            <a:ext cx="7576400" cy="3809685"/>
            <a:chOff x="1879600" y="2502215"/>
            <a:chExt cx="7576400" cy="3809685"/>
          </a:xfrm>
        </p:grpSpPr>
        <p:sp>
          <p:nvSpPr>
            <p:cNvPr id="4" name="Oval 3"/>
            <p:cNvSpPr/>
            <p:nvPr/>
          </p:nvSpPr>
          <p:spPr>
            <a:xfrm>
              <a:off x="1879600" y="2502227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663365" y="2502230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447130" y="2502230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230895" y="2502227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5014660" y="2502221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5798425" y="2502221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582190" y="2502218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7365955" y="2502218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8149720" y="2502215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8933485" y="2502215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879600" y="3159679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663365" y="3159682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447130" y="3159682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4230895" y="3159679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5014660" y="3159673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5798425" y="3159673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582190" y="3159670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7365955" y="3159670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8149720" y="3159667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8933485" y="3159667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1879600" y="3817116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2663365" y="3817119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447130" y="3817119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4230895" y="3817116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5014660" y="3817110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798425" y="3817110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582190" y="3817107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7365955" y="3817107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8149720" y="3817104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8933485" y="3817104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1879600" y="4474553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2663365" y="4474556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3447130" y="4474556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4230895" y="4474553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5014660" y="4474547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798425" y="4474547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6582190" y="4474544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7365955" y="4474544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8149720" y="4474541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8933485" y="4474541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1879600" y="5131975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2663365" y="5131978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3447130" y="5131978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4230895" y="5131975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5014660" y="5131969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5798425" y="5131969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6582190" y="5131966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7365955" y="5131966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8149720" y="5131963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8933485" y="5131963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1879600" y="5789382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2663365" y="5789385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9651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WordCamp</a:t>
            </a:r>
            <a:r>
              <a:rPr lang="en-US" dirty="0"/>
              <a:t> Vancouver </a:t>
            </a:r>
            <a:r>
              <a:rPr lang="en-US" dirty="0" smtClean="0"/>
              <a:t>2013 Planning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40 were applicable</a:t>
            </a:r>
          </a:p>
          <a:p>
            <a:endParaRPr lang="en-US" dirty="0"/>
          </a:p>
          <a:p>
            <a:pPr marL="0" indent="0">
              <a:buNone/>
            </a:pPr>
            <a:r>
              <a:rPr lang="pt-BR" dirty="0" smtClean="0"/>
              <a:t> </a:t>
            </a:r>
          </a:p>
          <a:p>
            <a:pPr marL="0" indent="0">
              <a:buNone/>
            </a:pPr>
            <a:endParaRPr lang="pt-BR" dirty="0"/>
          </a:p>
        </p:txBody>
      </p:sp>
      <p:grpSp>
        <p:nvGrpSpPr>
          <p:cNvPr id="64" name="Group 63"/>
          <p:cNvGrpSpPr/>
          <p:nvPr/>
        </p:nvGrpSpPr>
        <p:grpSpPr>
          <a:xfrm>
            <a:off x="2307800" y="2862578"/>
            <a:ext cx="7576400" cy="2494856"/>
            <a:chOff x="1879600" y="2502215"/>
            <a:chExt cx="7576400" cy="2494856"/>
          </a:xfrm>
        </p:grpSpPr>
        <p:sp>
          <p:nvSpPr>
            <p:cNvPr id="4" name="Oval 3"/>
            <p:cNvSpPr/>
            <p:nvPr/>
          </p:nvSpPr>
          <p:spPr>
            <a:xfrm>
              <a:off x="1879600" y="2502227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663365" y="2502230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447130" y="2502230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230895" y="2502227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5014660" y="2502221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5798425" y="2502221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582190" y="2502218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7365955" y="2502218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8149720" y="2502215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8933485" y="2502215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879600" y="3159679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663365" y="3159682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447130" y="3159682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4230895" y="3159679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5014660" y="3159673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5798425" y="3159673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582190" y="3159670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7365955" y="3159670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8149720" y="3159667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8933485" y="3159667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1879600" y="3817116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2663365" y="3817119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447130" y="3817119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4230895" y="3817116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5014660" y="3817110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798425" y="3817110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582190" y="3817107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7365955" y="3817107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8149720" y="3817104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8933485" y="3817104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1879600" y="4474553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2663365" y="4474556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3447130" y="4474556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4230895" y="4474553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5014660" y="4474547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798425" y="4474547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6582190" y="4474544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7365955" y="4474544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8149720" y="4474541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8933485" y="4474541"/>
              <a:ext cx="522515" cy="5225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8368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</a:majorFont>
      <a:minorFont>
        <a:latin typeface="Gill Sans MT" panose="020B0502020104020203"/>
        <a:ea typeface=""/>
        <a:cs typeface="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1084</TotalTime>
  <Words>987</Words>
  <Application>Microsoft Macintosh PowerPoint</Application>
  <PresentationFormat>Widescreen</PresentationFormat>
  <Paragraphs>241</Paragraphs>
  <Slides>60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6" baseType="lpstr">
      <vt:lpstr>Calibri</vt:lpstr>
      <vt:lpstr>Gill Sans MT</vt:lpstr>
      <vt:lpstr>Impact</vt:lpstr>
      <vt:lpstr>Wingdings</vt:lpstr>
      <vt:lpstr>Arial</vt:lpstr>
      <vt:lpstr>Badge</vt:lpstr>
      <vt:lpstr>Empowering Speakers: A Journey to Encourage Women and Diverse Groups at WordCamps</vt:lpstr>
      <vt:lpstr>A Request About Questions</vt:lpstr>
      <vt:lpstr>By show of hands</vt:lpstr>
      <vt:lpstr>By show of hands</vt:lpstr>
      <vt:lpstr>By show of hands</vt:lpstr>
      <vt:lpstr>WordCamp Vancouver 2013 Planning Meeting</vt:lpstr>
      <vt:lpstr>WordCamp Vancouver 2013 Planning Meeting</vt:lpstr>
      <vt:lpstr>WordCamp Vancouver 2013 Planning Meeting</vt:lpstr>
      <vt:lpstr>WordCamp Vancouver 2013 Planning Meeting</vt:lpstr>
      <vt:lpstr>WordCamp Vancouver 2013 Planning Meeting</vt:lpstr>
      <vt:lpstr>WordCamp Vancouver 2013 Planning Meeting</vt:lpstr>
      <vt:lpstr>WordCamp Vancouver 2013 Planning Meeting</vt:lpstr>
      <vt:lpstr>WordCamp Vancouver 2013 Planning Meeting</vt:lpstr>
      <vt:lpstr>WordCamp Vancouver 2013 Planning Meeting</vt:lpstr>
      <vt:lpstr>WordCamp Vancouver 2013 Planning Meeting</vt:lpstr>
      <vt:lpstr>WordCamp Vancouver 2013 Planning Meeting</vt:lpstr>
      <vt:lpstr>PowerPoint Presentation</vt:lpstr>
      <vt:lpstr>WordCamp Vancouver 2013 Planning Meeting</vt:lpstr>
      <vt:lpstr>WordCamp Vancouver Speakers 2013</vt:lpstr>
      <vt:lpstr>PowerPoint Presentation</vt:lpstr>
      <vt:lpstr>What is stopping women?</vt:lpstr>
      <vt:lpstr>Before I go on…</vt:lpstr>
      <vt:lpstr>Why? Who cares? It should be the “best speaker,” right?</vt:lpstr>
      <vt:lpstr>What is stopping women?</vt:lpstr>
      <vt:lpstr>PowerPoint Presentation</vt:lpstr>
      <vt:lpstr>PowerPoint Presentation</vt:lpstr>
      <vt:lpstr>Dispelling the “expert” myth</vt:lpstr>
      <vt:lpstr>My Workshop Idea</vt:lpstr>
      <vt:lpstr>WordCamp Central</vt:lpstr>
      <vt:lpstr>WordCamp Central</vt:lpstr>
      <vt:lpstr>Workshop (Vancouver version)</vt:lpstr>
      <vt:lpstr>Workshop (Vancouver version)</vt:lpstr>
      <vt:lpstr>Workshop (Vancouver version)</vt:lpstr>
      <vt:lpstr>Cities that were inspired and created their own workshops</vt:lpstr>
      <vt:lpstr>WordCamp San Fran 2014</vt:lpstr>
      <vt:lpstr>Workshop Agenda</vt:lpstr>
      <vt:lpstr>Workshop Agenda</vt:lpstr>
      <vt:lpstr>Workshop Agenda</vt:lpstr>
      <vt:lpstr>How Else Did We Get More Women?</vt:lpstr>
      <vt:lpstr>PowerPoint Presentation</vt:lpstr>
      <vt:lpstr>After all that</vt:lpstr>
      <vt:lpstr>Last Ditch Attempt</vt:lpstr>
      <vt:lpstr>Last Ditch Attempt</vt:lpstr>
      <vt:lpstr>Last Ditch Attempt (Extension)</vt:lpstr>
      <vt:lpstr>Other Things We Could Do</vt:lpstr>
      <vt:lpstr>We also…</vt:lpstr>
      <vt:lpstr>WordCamp Vancouver 2014: Dev Edition</vt:lpstr>
      <vt:lpstr>WordCamp Vancouver 2014: Dev Edition</vt:lpstr>
      <vt:lpstr>WordCamp Vancouver 2014: Dev Edition</vt:lpstr>
      <vt:lpstr>Three times more women applicants in one year!</vt:lpstr>
      <vt:lpstr>Three times more women applicants in one year! (And it was the Dev edition, too)</vt:lpstr>
      <vt:lpstr>WordCamp Vancouver 2014: Dev Edition</vt:lpstr>
      <vt:lpstr>Chosen speaker selection</vt:lpstr>
      <vt:lpstr>WordCamp Vancouver 2014: Dev Edition</vt:lpstr>
      <vt:lpstr>Final Numbers with Dropouts</vt:lpstr>
      <vt:lpstr>We Did This:</vt:lpstr>
      <vt:lpstr>Community Impact</vt:lpstr>
      <vt:lpstr>PowerPoint Presentation</vt:lpstr>
      <vt:lpstr>You Can Use It!</vt:lpstr>
      <vt:lpstr>Questions / Discussion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206</cp:revision>
  <dcterms:created xsi:type="dcterms:W3CDTF">2017-09-03T17:03:06Z</dcterms:created>
  <dcterms:modified xsi:type="dcterms:W3CDTF">2017-11-02T00:52:34Z</dcterms:modified>
</cp:coreProperties>
</file>