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2" r:id="rId1"/>
    <p:sldMasterId id="2147483660" r:id="rId2"/>
    <p:sldMasterId id="2147483702" r:id="rId3"/>
    <p:sldMasterId id="2147483688" r:id="rId4"/>
    <p:sldMasterId id="2147483693" r:id="rId5"/>
    <p:sldMasterId id="2147483699" r:id="rId6"/>
    <p:sldMasterId id="2147483691" r:id="rId7"/>
    <p:sldMasterId id="2147483696" r:id="rId8"/>
    <p:sldMasterId id="2147483675" r:id="rId9"/>
    <p:sldMasterId id="2147483718" r:id="rId10"/>
    <p:sldMasterId id="2147483723" r:id="rId11"/>
  </p:sldMasterIdLst>
  <p:notesMasterIdLst>
    <p:notesMasterId r:id="rId90"/>
  </p:notesMasterIdLst>
  <p:handoutMasterIdLst>
    <p:handoutMasterId r:id="rId91"/>
  </p:handoutMasterIdLst>
  <p:sldIdLst>
    <p:sldId id="440" r:id="rId12"/>
    <p:sldId id="483" r:id="rId13"/>
    <p:sldId id="484" r:id="rId14"/>
    <p:sldId id="267" r:id="rId15"/>
    <p:sldId id="482" r:id="rId16"/>
    <p:sldId id="480" r:id="rId17"/>
    <p:sldId id="331" r:id="rId18"/>
    <p:sldId id="333" r:id="rId19"/>
    <p:sldId id="386" r:id="rId20"/>
    <p:sldId id="334" r:id="rId21"/>
    <p:sldId id="328" r:id="rId22"/>
    <p:sldId id="509" r:id="rId23"/>
    <p:sldId id="448" r:id="rId24"/>
    <p:sldId id="327" r:id="rId25"/>
    <p:sldId id="384" r:id="rId26"/>
    <p:sldId id="382" r:id="rId27"/>
    <p:sldId id="300" r:id="rId28"/>
    <p:sldId id="385" r:id="rId29"/>
    <p:sldId id="380" r:id="rId30"/>
    <p:sldId id="381" r:id="rId31"/>
    <p:sldId id="335" r:id="rId32"/>
    <p:sldId id="347" r:id="rId33"/>
    <p:sldId id="365" r:id="rId34"/>
    <p:sldId id="487" r:id="rId35"/>
    <p:sldId id="499" r:id="rId36"/>
    <p:sldId id="488" r:id="rId37"/>
    <p:sldId id="489" r:id="rId38"/>
    <p:sldId id="490" r:id="rId39"/>
    <p:sldId id="418" r:id="rId40"/>
    <p:sldId id="397" r:id="rId41"/>
    <p:sldId id="350" r:id="rId42"/>
    <p:sldId id="442" r:id="rId43"/>
    <p:sldId id="469" r:id="rId44"/>
    <p:sldId id="368" r:id="rId45"/>
    <p:sldId id="370" r:id="rId46"/>
    <p:sldId id="470" r:id="rId47"/>
    <p:sldId id="378" r:id="rId48"/>
    <p:sldId id="379" r:id="rId49"/>
    <p:sldId id="371" r:id="rId50"/>
    <p:sldId id="360" r:id="rId51"/>
    <p:sldId id="352" r:id="rId52"/>
    <p:sldId id="387" r:id="rId53"/>
    <p:sldId id="471" r:id="rId54"/>
    <p:sldId id="475" r:id="rId55"/>
    <p:sldId id="474" r:id="rId56"/>
    <p:sldId id="403" r:id="rId57"/>
    <p:sldId id="455" r:id="rId58"/>
    <p:sldId id="503" r:id="rId59"/>
    <p:sldId id="452" r:id="rId60"/>
    <p:sldId id="406" r:id="rId61"/>
    <p:sldId id="407" r:id="rId62"/>
    <p:sldId id="463" r:id="rId63"/>
    <p:sldId id="402" r:id="rId64"/>
    <p:sldId id="408" r:id="rId65"/>
    <p:sldId id="502" r:id="rId66"/>
    <p:sldId id="409" r:id="rId67"/>
    <p:sldId id="410" r:id="rId68"/>
    <p:sldId id="411" r:id="rId69"/>
    <p:sldId id="412" r:id="rId70"/>
    <p:sldId id="449" r:id="rId71"/>
    <p:sldId id="504" r:id="rId72"/>
    <p:sldId id="510" r:id="rId73"/>
    <p:sldId id="511" r:id="rId74"/>
    <p:sldId id="512" r:id="rId75"/>
    <p:sldId id="513" r:id="rId76"/>
    <p:sldId id="514" r:id="rId77"/>
    <p:sldId id="515" r:id="rId78"/>
    <p:sldId id="516" r:id="rId79"/>
    <p:sldId id="517" r:id="rId80"/>
    <p:sldId id="518" r:id="rId81"/>
    <p:sldId id="519" r:id="rId82"/>
    <p:sldId id="520" r:id="rId83"/>
    <p:sldId id="521" r:id="rId84"/>
    <p:sldId id="522" r:id="rId85"/>
    <p:sldId id="523" r:id="rId86"/>
    <p:sldId id="524" r:id="rId87"/>
    <p:sldId id="525" r:id="rId88"/>
    <p:sldId id="481" r:id="rId89"/>
  </p:sldIdLst>
  <p:sldSz cx="12192000" cy="6858000"/>
  <p:notesSz cx="7099300" cy="10234613"/>
  <p:embeddedFontLst>
    <p:embeddedFont>
      <p:font typeface="Calibri Light" panose="020F0302020204030204" pitchFamily="34" charset="0"/>
      <p:regular r:id="rId92"/>
      <p:italic r:id="rId93"/>
    </p:embeddedFont>
    <p:embeddedFont>
      <p:font typeface="Proxima Nova Cn Lt" panose="02000506030000020004" charset="0"/>
      <p:regular r:id="rId94"/>
      <p:bold r:id="rId95"/>
      <p:italic r:id="rId96"/>
      <p:boldItalic r:id="rId97"/>
    </p:embeddedFont>
    <p:embeddedFont>
      <p:font typeface="MS PGothic" panose="020B0600070205080204" pitchFamily="34" charset="-128"/>
      <p:regular r:id="rId98"/>
    </p:embeddedFon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Proxima Nova Cn Rg" panose="02000506030000020004" charset="0"/>
      <p:regular r:id="rId103"/>
      <p:italic r:id="rId104"/>
    </p:embeddedFont>
    <p:embeddedFont>
      <p:font typeface="MS PGothic" panose="020B0600070205080204" pitchFamily="34" charset="-128"/>
      <p:regular r:id="rId9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DF"/>
    <a:srgbClr val="E65225"/>
    <a:srgbClr val="DB5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9" autoAdjust="0"/>
    <p:restoredTop sz="74147" autoAdjust="0"/>
  </p:normalViewPr>
  <p:slideViewPr>
    <p:cSldViewPr snapToGrid="0">
      <p:cViewPr varScale="1">
        <p:scale>
          <a:sx n="93" d="100"/>
          <a:sy n="93" d="100"/>
        </p:scale>
        <p:origin x="1550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42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font" Target="fonts/font9.fntdata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font" Target="fonts/font12.fntdata"/><Relationship Id="rId108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microsoft.com/office/2015/10/relationships/revisionInfo" Target="revisionInfo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66" y="0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/>
          <a:lstStyle>
            <a:lvl1pPr algn="r">
              <a:defRPr sz="1200"/>
            </a:lvl1pPr>
          </a:lstStyle>
          <a:p>
            <a:fld id="{9D253841-7489-408E-8CFC-ADF5BD5897D4}" type="datetimeFigureOut">
              <a:rPr lang="en-AU" smtClean="0"/>
              <a:t>3/11/2017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2146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66" y="9722146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 anchor="b"/>
          <a:lstStyle>
            <a:lvl1pPr algn="r">
              <a:defRPr sz="1200"/>
            </a:lvl1pPr>
          </a:lstStyle>
          <a:p>
            <a:fld id="{E1884CAD-5A02-4106-9557-40A15B34F2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847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83863-394B-469A-9B52-7B33EF347CB8}" type="datetimeFigureOut">
              <a:rPr lang="en-AU" smtClean="0"/>
              <a:t>3/11/2017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F4054-2C70-4532-BEE5-52F4057F7D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87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PWD: 38 million</a:t>
            </a:r>
          </a:p>
          <a:p>
            <a:r>
              <a:rPr lang="en-AU" dirty="0"/>
              <a:t>Physical:</a:t>
            </a:r>
            <a:r>
              <a:rPr lang="en-AU" baseline="0" dirty="0"/>
              <a:t> 20 million</a:t>
            </a:r>
          </a:p>
          <a:p>
            <a:r>
              <a:rPr lang="en-AU" baseline="0" dirty="0"/>
              <a:t>Cognitive: 14 million</a:t>
            </a:r>
          </a:p>
          <a:p>
            <a:r>
              <a:rPr lang="en-AU" baseline="0" dirty="0"/>
              <a:t>Hearing: 11 million</a:t>
            </a:r>
          </a:p>
          <a:p>
            <a:r>
              <a:rPr lang="en-AU" baseline="0" dirty="0"/>
              <a:t>Vision: 7 million</a:t>
            </a:r>
          </a:p>
          <a:p>
            <a:endParaRPr lang="en-AU" baseline="0" dirty="0"/>
          </a:p>
          <a:p>
            <a:r>
              <a:rPr lang="en-AU" baseline="0" dirty="0"/>
              <a:t>http://factfinder2.census.gov/faces/tableservices/jsf/pages/productview.xhtml?pid=ACS_12_1YR_S1810&amp;prodType=table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4F4054-2C70-4532-BEE5-52F4057F7DB5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1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PWD: 38 million</a:t>
            </a:r>
          </a:p>
          <a:p>
            <a:r>
              <a:rPr lang="en-AU" dirty="0"/>
              <a:t>Physical:</a:t>
            </a:r>
            <a:r>
              <a:rPr lang="en-AU" baseline="0" dirty="0"/>
              <a:t> 20 million</a:t>
            </a:r>
          </a:p>
          <a:p>
            <a:r>
              <a:rPr lang="en-AU" baseline="0" dirty="0"/>
              <a:t>Cognitive: 14 million</a:t>
            </a:r>
          </a:p>
          <a:p>
            <a:r>
              <a:rPr lang="en-AU" baseline="0" dirty="0"/>
              <a:t>Hearing: 11 million</a:t>
            </a:r>
          </a:p>
          <a:p>
            <a:r>
              <a:rPr lang="en-AU" baseline="0" dirty="0"/>
              <a:t>Vision: 7 million</a:t>
            </a:r>
          </a:p>
          <a:p>
            <a:endParaRPr lang="en-AU" baseline="0" dirty="0"/>
          </a:p>
          <a:p>
            <a:r>
              <a:rPr lang="en-AU" baseline="0" dirty="0"/>
              <a:t>http://factfinder2.census.gov/faces/tableservices/jsf/pages/productview.xhtml?pid=ACS_12_1YR_S1810&amp;prodType=table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4054-2C70-4532-BEE5-52F4057F7DB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5183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55% of Americans owns smartphones</a:t>
            </a:r>
          </a:p>
          <a:p>
            <a:r>
              <a:rPr lang="en-AU" dirty="0"/>
              <a:t>47% of Americans own tablets</a:t>
            </a:r>
          </a:p>
          <a:p>
            <a:endParaRPr lang="en-AU" dirty="0"/>
          </a:p>
          <a:p>
            <a:r>
              <a:rPr lang="en-AU" dirty="0"/>
              <a:t>http://money.cnn.com/2014/02/28/technology/mobile/mobile-apps-internet/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4054-2C70-4532-BEE5-52F4057F7DB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31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http://marketingland.com/digital-growth-now-coming-mobile-usage-comscore-171505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4054-2C70-4532-BEE5-52F4057F7DB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3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WebAIM</a:t>
            </a:r>
            <a:r>
              <a:rPr lang="en-AU" dirty="0"/>
              <a:t> screen reader survey</a:t>
            </a:r>
          </a:p>
          <a:p>
            <a:endParaRPr lang="en-AU" dirty="0"/>
          </a:p>
          <a:p>
            <a:r>
              <a:rPr lang="en-AU" dirty="0"/>
              <a:t>http://webaim.org/projects/screenreadersurvey5/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4054-2C70-4532-BEE5-52F4057F7DB5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825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640655"/>
            <a:ext cx="9144000" cy="112889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Presentation Title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112910" y="2640656"/>
            <a:ext cx="5945482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112910" y="3769545"/>
            <a:ext cx="5945482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95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3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38850" y="0"/>
            <a:ext cx="615315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19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245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092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863662" y="0"/>
            <a:ext cx="8328338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1733" y="1122362"/>
            <a:ext cx="7745943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31733" y="2228850"/>
            <a:ext cx="7745942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6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4054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3" y="1045507"/>
            <a:ext cx="7231634" cy="475786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03750" y="1285875"/>
            <a:ext cx="6788150" cy="426243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9497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6" y="210855"/>
            <a:ext cx="3694107" cy="6444756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38199" y="1013794"/>
            <a:ext cx="3047999" cy="483887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951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533021" y="820248"/>
            <a:ext cx="4658979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5490" y="999068"/>
            <a:ext cx="4082185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5491" y="2228850"/>
            <a:ext cx="4082184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4077" y="288110"/>
            <a:ext cx="2990352" cy="6272661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05745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462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934326" y="0"/>
            <a:ext cx="4257674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05799" y="2228850"/>
            <a:ext cx="3571876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72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8057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171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70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816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363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7496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246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8948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80735" y="6109462"/>
            <a:ext cx="4686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290AE13-9556-428D-B92C-DFFA4DFEF7B1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15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24551" y="6146038"/>
            <a:ext cx="463487" cy="382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290AE13-9556-428D-B92C-DFFA4DFEF7B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9459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56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5500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9612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80735" y="6109462"/>
            <a:ext cx="4686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290AE13-9556-428D-B92C-DFFA4DFEF7B1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6262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24551" y="6146038"/>
            <a:ext cx="463487" cy="382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290AE13-9556-428D-B92C-DFFA4DFEF7B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6625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891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6333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9348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4579"/>
            <a:ext cx="10972800" cy="528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3580"/>
            <a:ext cx="10972800" cy="4465052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A03B23"/>
              </a:buClr>
              <a:defRPr/>
            </a:lvl1pPr>
            <a:lvl3pPr>
              <a:buClr>
                <a:srgbClr val="17302D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IAAP International Association of Accessibility Professionals" title="IAAP International Association of Accessibility Professional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67"/>
          <a:stretch/>
        </p:blipFill>
        <p:spPr>
          <a:xfrm>
            <a:off x="0" y="6224812"/>
            <a:ext cx="12192000" cy="6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02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B94F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689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55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4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478126"/>
            <a:ext cx="5448301" cy="851911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1662546"/>
            <a:ext cx="5448300" cy="39286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49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250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5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4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5225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07075"/>
            <a:ext cx="12192000" cy="1050925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7838" y="6030913"/>
            <a:ext cx="4846637" cy="507831"/>
          </a:xfrm>
          <a:prstGeom prst="rect">
            <a:avLst/>
          </a:prstGeom>
          <a:solidFill>
            <a:srgbClr val="292929"/>
          </a:solidFill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+mn-lt"/>
                <a:ea typeface="ＭＳ Ｐゴシック" charset="0"/>
                <a:cs typeface="Proxima Nova Light"/>
              </a:rPr>
              <a:t>www.accessibilityoz.com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+mn-lt"/>
                <a:ea typeface="ＭＳ Ｐゴシック" charset="0"/>
                <a:cs typeface="Proxima Nova Semibold"/>
              </a:rPr>
              <a:t>@</a:t>
            </a:r>
            <a:r>
              <a:rPr lang="en-US" kern="1500" dirty="0" err="1">
                <a:solidFill>
                  <a:schemeClr val="bg1"/>
                </a:solidFill>
                <a:latin typeface="+mn-lt"/>
                <a:ea typeface="ＭＳ Ｐゴシック" charset="0"/>
                <a:cs typeface="Proxima Nova Semibold"/>
              </a:rPr>
              <a:t>accessibilityoz</a:t>
            </a:r>
            <a:endParaRPr lang="en-US" kern="1500" dirty="0">
              <a:solidFill>
                <a:schemeClr val="bg1"/>
              </a:solidFill>
              <a:latin typeface="+mn-lt"/>
              <a:ea typeface="ＭＳ Ｐゴシック" charset="0"/>
              <a:cs typeface="Proxima Nova Semibold"/>
            </a:endParaRPr>
          </a:p>
        </p:txBody>
      </p:sp>
      <p:pic>
        <p:nvPicPr>
          <p:cNvPr id="10" name="Picture 7" descr="Accessibility_Oz_white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3" y="5828506"/>
            <a:ext cx="18621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6659" y="6037678"/>
            <a:ext cx="1954701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@AccessibilityOz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050173"/>
            <a:ext cx="375121" cy="375121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7510" y="6055170"/>
            <a:ext cx="4686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290AE13-9556-428D-B92C-DFFA4DFEF7B1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049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6659" y="6037678"/>
            <a:ext cx="1954701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@AccessibilityOz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050173"/>
            <a:ext cx="375121" cy="375121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7510" y="6055170"/>
            <a:ext cx="4686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290AE13-9556-428D-B92C-DFFA4DFEF7B1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158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3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3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02046" y="0"/>
            <a:ext cx="1352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0088"/>
          <a:stretch/>
        </p:blipFill>
        <p:spPr>
          <a:xfrm>
            <a:off x="0" y="0"/>
            <a:ext cx="1222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8" r:id="rId2"/>
    <p:sldLayoutId id="2147483707" r:id="rId3"/>
    <p:sldLayoutId id="2147483709" r:id="rId4"/>
    <p:sldLayoutId id="2147483716" r:id="rId5"/>
    <p:sldLayoutId id="2147483715" r:id="rId6"/>
    <p:sldLayoutId id="2147483710" r:id="rId7"/>
    <p:sldLayoutId id="214748370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26004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8512"/>
          <a:stretch/>
        </p:blipFill>
        <p:spPr>
          <a:xfrm>
            <a:off x="0" y="0"/>
            <a:ext cx="12192000" cy="69515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50769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39680" y="6202270"/>
            <a:ext cx="188865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@</a:t>
            </a:r>
            <a:r>
              <a:rPr lang="en-AU" sz="20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accessibilityoz</a:t>
            </a:r>
            <a:endParaRPr lang="en-AU" sz="20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+mn-lt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7" r:id="rId2"/>
    <p:sldLayoutId id="2147483706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a11yoz.com/bbc-mobile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Mobile and Accessibility </a:t>
            </a:r>
            <a:br>
              <a:rPr lang="en-AU" dirty="0"/>
            </a:br>
            <a:r>
              <a:rPr lang="en-AU" sz="4000" dirty="0"/>
              <a:t>http://pz.tt/desertmobile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779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usage</a:t>
            </a:r>
          </a:p>
        </p:txBody>
      </p:sp>
    </p:spTree>
    <p:extLst>
      <p:ext uri="{BB962C8B-B14F-4D97-AF65-F5344CB8AC3E}">
        <p14:creationId xmlns:p14="http://schemas.microsoft.com/office/powerpoint/2010/main" val="1421824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 mobile vs desktop usage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2"/>
          <p:cNvSpPr txBox="1">
            <a:spLocks noGrp="1" noChangeArrowheads="1"/>
          </p:cNvSpPr>
          <p:nvPr>
            <p:ph type="body" sz="quarter" idx="13"/>
          </p:nvPr>
        </p:nvSpPr>
        <p:spPr bwMode="auto">
          <a:xfrm>
            <a:off x="8477250" y="1363662"/>
            <a:ext cx="2657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buNone/>
            </a:pPr>
            <a:r>
              <a:rPr lang="en-AU" altLang="en-US" dirty="0">
                <a:latin typeface="Proxima Nova Cn Rg" panose="02000506030000020004" pitchFamily="50" charset="0"/>
              </a:rPr>
              <a:t>US mobile usage</a:t>
            </a:r>
          </a:p>
        </p:txBody>
      </p:sp>
      <p:pic>
        <p:nvPicPr>
          <p:cNvPr id="4" name="Picture 3" descr="Graph of US time spent accessing the Internet by device. In January 2014 the number of people using a mobile has overtaken the number of people using a deskto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1363662"/>
            <a:ext cx="7702794" cy="43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70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More recent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Picture 2" descr="comScore cross-platform re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63662"/>
            <a:ext cx="8649979" cy="43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81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screen reader use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035312" y="1363662"/>
            <a:ext cx="46408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altLang="en-US" sz="4000" dirty="0">
                <a:latin typeface="Proxima Nova Cn Rg" panose="02000506030000020004" pitchFamily="50" charset="0"/>
              </a:rPr>
              <a:t>Percentage of screen reader users that use mobile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88236"/>
            <a:ext cx="6487501" cy="36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Mobile-specific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PDFs</a:t>
            </a:r>
          </a:p>
        </p:txBody>
      </p:sp>
    </p:spTree>
    <p:extLst>
      <p:ext uri="{BB962C8B-B14F-4D97-AF65-F5344CB8AC3E}">
        <p14:creationId xmlns:p14="http://schemas.microsoft.com/office/powerpoint/2010/main" val="29936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PDFs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Not mobile friendly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8" name="Picture Placeholder 7" descr="Mobile screenshot of Google search for &quot;search engine optimisation&quot;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11" name="Picture 10" descr="Screenshot of a PDF on a mobile - tiny text, very difficult to re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5" y="1176867"/>
            <a:ext cx="2598902" cy="4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PDFs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Which would you prefer?</a:t>
            </a:r>
          </a:p>
        </p:txBody>
      </p:sp>
      <p:pic>
        <p:nvPicPr>
          <p:cNvPr id="6" name="Picture Placeholder 5" descr="Screenshot of a PDF on a mobile - tiny text, very difficult to read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Screenshot of an article on mobile - large text and easy to read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3166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05799" y="2743200"/>
            <a:ext cx="3571876" cy="3362325"/>
          </a:xfrm>
        </p:spPr>
        <p:txBody>
          <a:bodyPr/>
          <a:lstStyle/>
          <a:p>
            <a:pPr algn="ctr"/>
            <a:r>
              <a:rPr lang="en-AU" dirty="0"/>
              <a:t>Larger file sizes + slower connection </a:t>
            </a:r>
          </a:p>
          <a:p>
            <a:pPr algn="ctr"/>
            <a:r>
              <a:rPr lang="en-AU" b="1" dirty="0"/>
              <a:t>equals</a:t>
            </a:r>
          </a:p>
          <a:p>
            <a:pPr algn="ctr"/>
            <a:r>
              <a:rPr lang="en-AU" dirty="0"/>
              <a:t>longer download + increased data usage</a:t>
            </a:r>
          </a:p>
        </p:txBody>
      </p:sp>
    </p:spTree>
    <p:extLst>
      <p:ext uri="{BB962C8B-B14F-4D97-AF65-F5344CB8AC3E}">
        <p14:creationId xmlns:p14="http://schemas.microsoft.com/office/powerpoint/2010/main" val="420026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Mobile-specific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Friendly to mobile</a:t>
            </a:r>
          </a:p>
        </p:txBody>
      </p:sp>
    </p:spTree>
    <p:extLst>
      <p:ext uri="{BB962C8B-B14F-4D97-AF65-F5344CB8AC3E}">
        <p14:creationId xmlns:p14="http://schemas.microsoft.com/office/powerpoint/2010/main" val="2002761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sites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Which would you prefer?</a:t>
            </a:r>
          </a:p>
        </p:txBody>
      </p:sp>
      <p:pic>
        <p:nvPicPr>
          <p:cNvPr id="6" name="Picture Placeholder 5" descr="Energy Rating application - very small text, impossible to read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Energy Rating mobile app, six icons and descriptions, very easy to read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51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12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sites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Which would you prefer?</a:t>
            </a:r>
          </a:p>
        </p:txBody>
      </p:sp>
      <p:pic>
        <p:nvPicPr>
          <p:cNvPr id="6" name="Picture Placeholder 5" descr="Energy Rating application - very small text, impossible to read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Energy Rating mobile app with large image showing energy star rating, type of appliance. Very easy to read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5772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err="1"/>
              <a:t>Autoplay</a:t>
            </a:r>
            <a:r>
              <a:rPr lang="en-AU" dirty="0"/>
              <a:t> &amp; movement</a:t>
            </a:r>
          </a:p>
        </p:txBody>
      </p:sp>
    </p:spTree>
    <p:extLst>
      <p:ext uri="{BB962C8B-B14F-4D97-AF65-F5344CB8AC3E}">
        <p14:creationId xmlns:p14="http://schemas.microsoft.com/office/powerpoint/2010/main" val="2287954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err="1"/>
              <a:t>Autoplay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#</a:t>
            </a:r>
            <a:r>
              <a:rPr lang="en-AU" dirty="0" err="1"/>
              <a:t>AccessibilityFail</a:t>
            </a:r>
            <a:endParaRPr lang="en-AU" dirty="0"/>
          </a:p>
          <a:p>
            <a:r>
              <a:rPr lang="en-AU" dirty="0"/>
              <a:t>One of the most serious accessibility failures of all time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" name="Picture 3" descr="Jamie Oliver's mobile app, autoplaying a video in an iPhone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76867"/>
            <a:ext cx="2611302" cy="45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75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acqui-E web site with slideshow moving constantly. There is no way to stop this movemen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7" y="1175516"/>
            <a:ext cx="2586448" cy="4512733"/>
          </a:xfrm>
          <a:prstGeom prst="rect">
            <a:avLst/>
          </a:prstGeom>
        </p:spPr>
      </p:pic>
      <p:pic>
        <p:nvPicPr>
          <p:cNvPr id="8" name="Picture 7" descr="Jacqui-E web site with slideshow moving constantly. There is no way to stop this movemen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97" y="1175515"/>
            <a:ext cx="2586448" cy="4512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Continuous movement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#Annoying</a:t>
            </a:r>
          </a:p>
        </p:txBody>
      </p:sp>
    </p:spTree>
    <p:extLst>
      <p:ext uri="{BB962C8B-B14F-4D97-AF65-F5344CB8AC3E}">
        <p14:creationId xmlns:p14="http://schemas.microsoft.com/office/powerpoint/2010/main" val="67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Traps</a:t>
            </a:r>
          </a:p>
        </p:txBody>
      </p:sp>
    </p:spTree>
    <p:extLst>
      <p:ext uri="{BB962C8B-B14F-4D97-AF65-F5344CB8AC3E}">
        <p14:creationId xmlns:p14="http://schemas.microsoft.com/office/powerpoint/2010/main" val="330321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Onscreen keyboard trap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Cannot dismiss keyboard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621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Hover trap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Cannot dismiss zoomed in section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2050" name="Picture 2" descr="Screenshot: Mobile hover trap: popup cannot be removed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569" r="3175" b="1624"/>
          <a:stretch/>
        </p:blipFill>
        <p:spPr bwMode="auto">
          <a:xfrm>
            <a:off x="1066800" y="1176866"/>
            <a:ext cx="2590800" cy="451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86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Voiceover swipe trap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LinkedIn – status update</a:t>
            </a:r>
          </a:p>
          <a:p>
            <a:r>
              <a:rPr lang="en-AU" dirty="0"/>
              <a:t>Cannot dismiss page or access keyboard or back buttons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026" name="Picture 2" descr="F7725D17-ED77-43DD-BB2E-C3EF48FABD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176868"/>
            <a:ext cx="2590800" cy="45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633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Touch trap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Cannot move the screen unless you activate the up arrow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787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1472873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29375" y="1518407"/>
            <a:ext cx="5600438" cy="4894115"/>
          </a:xfrm>
        </p:spPr>
        <p:txBody>
          <a:bodyPr/>
          <a:lstStyle/>
          <a:p>
            <a:r>
              <a:rPr lang="en-AU" sz="4400" dirty="0"/>
              <a:t>Speech-to-text program</a:t>
            </a:r>
          </a:p>
          <a:p>
            <a:r>
              <a:rPr lang="en-AU" sz="4400" dirty="0"/>
              <a:t>Onscreen magnifier</a:t>
            </a:r>
          </a:p>
          <a:p>
            <a:r>
              <a:rPr lang="en-AU" sz="4400" dirty="0"/>
              <a:t>Keyboard only</a:t>
            </a:r>
          </a:p>
          <a:p>
            <a:r>
              <a:rPr lang="en-AU" sz="4400" dirty="0"/>
              <a:t>Screen reader</a:t>
            </a:r>
          </a:p>
          <a:p>
            <a:r>
              <a:rPr lang="en-AU" sz="4400"/>
              <a:t>Epilepsy </a:t>
            </a:r>
            <a:r>
              <a:rPr lang="en-AU" sz="4400" dirty="0"/>
              <a:t>/ Migraines</a:t>
            </a:r>
          </a:p>
          <a:p>
            <a:r>
              <a:rPr lang="en-AU" sz="4400" dirty="0"/>
              <a:t>Fibromyalgia</a:t>
            </a:r>
          </a:p>
          <a:p>
            <a:r>
              <a:rPr lang="en-AU" sz="4400" dirty="0"/>
              <a:t>Dyslexia</a:t>
            </a:r>
          </a:p>
          <a:p>
            <a:r>
              <a:rPr lang="en-AU" sz="4400" dirty="0"/>
              <a:t>PTSD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187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Keyboard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Know your inputs</a:t>
            </a:r>
          </a:p>
        </p:txBody>
      </p:sp>
      <p:pic>
        <p:nvPicPr>
          <p:cNvPr id="5" name="Picture Placeholder 4" descr="eLance mobile web site which has a cutom widget for the date. It is coded as a text field so the keyboard has popped up, but the numbers in the field are overlapped by the keyboard and cannot be seen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7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Text size too small</a:t>
            </a:r>
          </a:p>
        </p:txBody>
      </p:sp>
    </p:spTree>
    <p:extLst>
      <p:ext uri="{BB962C8B-B14F-4D97-AF65-F5344CB8AC3E}">
        <p14:creationId xmlns:p14="http://schemas.microsoft.com/office/powerpoint/2010/main" val="515690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 too small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Too small</a:t>
            </a:r>
          </a:p>
        </p:txBody>
      </p:sp>
      <p:pic>
        <p:nvPicPr>
          <p:cNvPr id="3" name="Picture Placeholder 2" descr="Virgin mobile app showing the location of the plane the user is on. Bottom right there is white text on a red background that cannot be read by any users, let alone people with vision impairments. Cannot be zoomed in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8121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Text size settings not supported</a:t>
            </a:r>
          </a:p>
        </p:txBody>
      </p:sp>
    </p:spTree>
    <p:extLst>
      <p:ext uri="{BB962C8B-B14F-4D97-AF65-F5344CB8AC3E}">
        <p14:creationId xmlns:p14="http://schemas.microsoft.com/office/powerpoint/2010/main" val="606514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System settings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#</a:t>
            </a:r>
            <a:r>
              <a:rPr lang="en-AU" dirty="0" err="1"/>
              <a:t>TestAllThe</a:t>
            </a:r>
            <a:br>
              <a:rPr lang="en-AU" dirty="0"/>
            </a:br>
            <a:r>
              <a:rPr lang="en-AU" dirty="0"/>
              <a:t>Things</a:t>
            </a:r>
          </a:p>
        </p:txBody>
      </p:sp>
      <p:pic>
        <p:nvPicPr>
          <p:cNvPr id="6" name="Picture Placeholder 5" descr="Duo mobile app. Heading says AccessibilityOz - text size settings in iOs is on small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Duo mobile app. Only part of the heading can be read as it is overlapped by other sections. Text size settings in iOs is on large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6712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System settings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If Apple can’t get it right…</a:t>
            </a:r>
          </a:p>
        </p:txBody>
      </p:sp>
      <p:pic>
        <p:nvPicPr>
          <p:cNvPr id="6" name="Picture Placeholder 5" descr="Settings on Apple iPhone. Heading says Apps that support Dynamic text will adjust to your preferred reading size below. Text size settings in iOs is on small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Settings on Apple iPhone. Heading says Apps that support Dy... (text is cut off). Text size settings in iOs is on large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3697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Large text is not…</a:t>
            </a:r>
          </a:p>
          <a:p>
            <a:r>
              <a:rPr lang="en-AU" dirty="0"/>
              <a:t>large.</a:t>
            </a:r>
          </a:p>
        </p:txBody>
      </p:sp>
    </p:spTree>
    <p:extLst>
      <p:ext uri="{BB962C8B-B14F-4D97-AF65-F5344CB8AC3E}">
        <p14:creationId xmlns:p14="http://schemas.microsoft.com/office/powerpoint/2010/main" val="2670125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In-app settings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Do you call that large text?</a:t>
            </a:r>
          </a:p>
        </p:txBody>
      </p:sp>
      <p:pic>
        <p:nvPicPr>
          <p:cNvPr id="8" name="Picture Placeholder 7" descr="ABC  mobile app. Text size settings are small. Text is a normal size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9" name="Picture Placeholder 8" descr="ABC mobile app. Text size settings are large. Text is only slightly larger (only main text of article shown)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75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In-app settings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err="1"/>
              <a:t>Ummm</a:t>
            </a:r>
            <a:r>
              <a:rPr lang="en-AU" dirty="0"/>
              <a:t>… where is the large text?</a:t>
            </a:r>
          </a:p>
        </p:txBody>
      </p:sp>
      <p:pic>
        <p:nvPicPr>
          <p:cNvPr id="6" name="Picture Placeholder 5" descr="ABC mobile app. Text size settings are small. Text is a normal size. Screenshot shows heading and tag line only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ABC mobile app. Text size settings are large. Text is exactly the same size as previous example.  Screenshot shows heading and tag line only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0956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Colour contrast</a:t>
            </a:r>
          </a:p>
        </p:txBody>
      </p:sp>
    </p:spTree>
    <p:extLst>
      <p:ext uri="{BB962C8B-B14F-4D97-AF65-F5344CB8AC3E}">
        <p14:creationId xmlns:p14="http://schemas.microsoft.com/office/powerpoint/2010/main" val="61239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It’s not just </a:t>
            </a:r>
            <a:br>
              <a:rPr lang="en-AU" dirty="0"/>
            </a:br>
            <a:r>
              <a:rPr lang="en-AU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3490304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Colour contrast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Grey text on a white background: #</a:t>
            </a:r>
            <a:r>
              <a:rPr lang="en-AU" dirty="0" err="1"/>
              <a:t>JustSayNo</a:t>
            </a:r>
            <a:endParaRPr lang="en-A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" name="Picture 3" descr="Amazon mobile app. Shop by department section. The search bar has text in grey on a white background that does not meet colour contrast requirements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176867"/>
            <a:ext cx="2590800" cy="45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22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Broken functionality</a:t>
            </a:r>
          </a:p>
        </p:txBody>
      </p:sp>
    </p:spTree>
    <p:extLst>
      <p:ext uri="{BB962C8B-B14F-4D97-AF65-F5344CB8AC3E}">
        <p14:creationId xmlns:p14="http://schemas.microsoft.com/office/powerpoint/2010/main" val="537611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Functionality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It’s good if it works…</a:t>
            </a:r>
          </a:p>
        </p:txBody>
      </p:sp>
      <p:pic>
        <p:nvPicPr>
          <p:cNvPr id="6" name="Picture Placeholder 5" descr="Kmart mobile web site. Three grey icons at the top, one labelled Catalogues. Two thirds of the page is taken up by an image advertising the catalogue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Kmart mobile site. Empty page - what happens when you select the catalogue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6530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Functionality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Zooming breaks the site</a:t>
            </a:r>
          </a:p>
        </p:txBody>
      </p:sp>
      <p:pic>
        <p:nvPicPr>
          <p:cNvPr id="5" name="Picture Placeholder 4" descr="AirBNB web site. Zoomed in the map overlaps the example houses. Cannot be used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 b="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1377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Fine. I’ll just use the desktop version then…</a:t>
            </a:r>
          </a:p>
        </p:txBody>
      </p:sp>
    </p:spTree>
    <p:extLst>
      <p:ext uri="{BB962C8B-B14F-4D97-AF65-F5344CB8AC3E}">
        <p14:creationId xmlns:p14="http://schemas.microsoft.com/office/powerpoint/2010/main" val="3240639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Desktop / mobile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WTF?!?</a:t>
            </a:r>
          </a:p>
        </p:txBody>
      </p:sp>
      <p:pic>
        <p:nvPicPr>
          <p:cNvPr id="5" name="Picture Placeholder 4" descr="AirBNB site. Shows the homepage with no search or filter information. All the previous information was lost by going to the desktop version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 b="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7279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Source order</a:t>
            </a:r>
          </a:p>
        </p:txBody>
      </p:sp>
    </p:spTree>
    <p:extLst>
      <p:ext uri="{BB962C8B-B14F-4D97-AF65-F5344CB8AC3E}">
        <p14:creationId xmlns:p14="http://schemas.microsoft.com/office/powerpoint/2010/main" val="2188665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Source order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pic>
        <p:nvPicPr>
          <p:cNvPr id="6" name="Picture Placeholder 5" descr="Lastpass mobile app. Login page. Login details followed by Login button. Underneath the Login button is the option to Remember password and Login online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8" name="Picture Placeholder 4" descr="Lastpass mobile app. Login page. &quot;No network connectivity&quot; is above the Login details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>
          <a:xfrm>
            <a:off x="1066799" y="1176866"/>
            <a:ext cx="2590800" cy="4512733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4978399" y="2361712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Proxima Nova Cn Lt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Important information should never be after a Submit button</a:t>
            </a:r>
          </a:p>
        </p:txBody>
      </p:sp>
    </p:spTree>
    <p:extLst>
      <p:ext uri="{BB962C8B-B14F-4D97-AF65-F5344CB8AC3E}">
        <p14:creationId xmlns:p14="http://schemas.microsoft.com/office/powerpoint/2010/main" val="35714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Source order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Even Apple can’t get it right…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5705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Touch targets</a:t>
            </a:r>
          </a:p>
        </p:txBody>
      </p:sp>
    </p:spTree>
    <p:extLst>
      <p:ext uri="{BB962C8B-B14F-4D97-AF65-F5344CB8AC3E}">
        <p14:creationId xmlns:p14="http://schemas.microsoft.com/office/powerpoint/2010/main" val="310829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Audits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Mobile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Building web sites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CMS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Accessible design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Video accessibility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User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OS / browser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Consultation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Accessible documents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008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Touch targets &amp; maps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Avoid the zoom of doom</a:t>
            </a:r>
          </a:p>
        </p:txBody>
      </p:sp>
      <p:pic>
        <p:nvPicPr>
          <p:cNvPr id="5" name="Picture Placeholder 4" descr="Coles mobile site. Almost the entire screen is taken up by a map. Touching anywhere on the map moves the map and not the page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5865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Touch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Oops!</a:t>
            </a:r>
          </a:p>
        </p:txBody>
      </p:sp>
      <p:pic>
        <p:nvPicPr>
          <p:cNvPr id="6" name="Picture Placeholder 5" descr="Coles mobile site. The states in Australia are shown. As soon as you touch any of the states it takes you to that section via anchor link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Coles mobile site. Shows South Australia stores as part of a very long page showing all Coles stores in Australia. No back to top is visible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401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Spacing</a:t>
            </a:r>
          </a:p>
        </p:txBody>
      </p:sp>
    </p:spTree>
    <p:extLst>
      <p:ext uri="{BB962C8B-B14F-4D97-AF65-F5344CB8AC3E}">
        <p14:creationId xmlns:p14="http://schemas.microsoft.com/office/powerpoint/2010/main" val="3415049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Be careful what you select…</a:t>
            </a:r>
          </a:p>
        </p:txBody>
      </p:sp>
      <p:pic>
        <p:nvPicPr>
          <p:cNvPr id="5" name="Picture Placeholder 4" descr="Asana mobile app. The Edit button is only a few pixels above the &quot;Mark complete&quot; button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1058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Lack of testing</a:t>
            </a:r>
          </a:p>
        </p:txBody>
      </p:sp>
    </p:spTree>
    <p:extLst>
      <p:ext uri="{BB962C8B-B14F-4D97-AF65-F5344CB8AC3E}">
        <p14:creationId xmlns:p14="http://schemas.microsoft.com/office/powerpoint/2010/main" val="3071202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VoiceOver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363662"/>
            <a:ext cx="8387442" cy="4141787"/>
          </a:xfrm>
        </p:spPr>
        <p:txBody>
          <a:bodyPr/>
          <a:lstStyle/>
          <a:p>
            <a:pPr algn="ctr"/>
            <a:r>
              <a:rPr lang="en-AU" dirty="0"/>
              <a:t>‘BEST OF YOUTUBE’ read as ‘best of YaToob’</a:t>
            </a:r>
          </a:p>
        </p:txBody>
      </p:sp>
      <p:sp>
        <p:nvSpPr>
          <p:cNvPr id="7" name="TextBox 6" hidden="1"/>
          <p:cNvSpPr txBox="1"/>
          <p:nvPr/>
        </p:nvSpPr>
        <p:spPr>
          <a:xfrm>
            <a:off x="3281372" y="3449929"/>
            <a:ext cx="3380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Zoomed in version of the same page.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Screenshot of the YouTube mobile app with the menu open. Under the Home link is the text 'Best of YouTube' in all capital letters.</a:t>
            </a:r>
          </a:p>
        </p:txBody>
      </p:sp>
      <p:pic>
        <p:nvPicPr>
          <p:cNvPr id="6" name="Picture 5" descr="Zoomed in version of the same page.&#10;Screenshot of the YouTube mobile app with the menu open. Under the Home link is the text 'Best of YouTube' in all capital letters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8" b="71658"/>
          <a:stretch/>
        </p:blipFill>
        <p:spPr>
          <a:xfrm>
            <a:off x="492580" y="3434555"/>
            <a:ext cx="7906770" cy="1734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 hidden="1"/>
          <p:cNvSpPr txBox="1"/>
          <p:nvPr/>
        </p:nvSpPr>
        <p:spPr>
          <a:xfrm>
            <a:off x="9501664" y="2135948"/>
            <a:ext cx="1567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Screenshot of the YouTube mobile app with the menu open. Under the Home link is the text 'Best of YouTube' in all capital letters.</a:t>
            </a:r>
          </a:p>
        </p:txBody>
      </p:sp>
      <p:pic>
        <p:nvPicPr>
          <p:cNvPr id="5" name="Picture 4" descr="Screenshot of the YouTube mobile app with the menu open. Under the Home link is the text 'Best of YouTube' in all capital letters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0" y="1233033"/>
            <a:ext cx="2329543" cy="4143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7589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err="1"/>
              <a:t>Ummmm</a:t>
            </a:r>
            <a:r>
              <a:rPr lang="en-AU" dirty="0"/>
              <a:t>….</a:t>
            </a:r>
          </a:p>
          <a:p>
            <a:r>
              <a:rPr lang="en-AU" dirty="0"/>
              <a:t>No I didn’t</a:t>
            </a:r>
          </a:p>
        </p:txBody>
      </p:sp>
      <p:pic>
        <p:nvPicPr>
          <p:cNvPr id="6" name="Picture Placeholder 5" descr="Target mobile site. Advertisement for sport video games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Activating that link takes you to a page that says &quot;Your search for 56626957 56626872 56626940 5526841 found 4 product results&quot;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035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Appropriate sizing</a:t>
            </a:r>
          </a:p>
        </p:txBody>
      </p:sp>
      <p:pic>
        <p:nvPicPr>
          <p:cNvPr id="5" name="Picture Placeholder 4" descr="Coles mobile site. Image is wider than the allowed size. As a result you cannot read the text and the products look squashed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7782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Maps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Where is it </a:t>
            </a:r>
            <a:r>
              <a:rPr lang="en-AU" b="1" dirty="0"/>
              <a:t>exactly?</a:t>
            </a:r>
            <a:endParaRPr lang="en-AU" dirty="0"/>
          </a:p>
        </p:txBody>
      </p:sp>
      <p:pic>
        <p:nvPicPr>
          <p:cNvPr id="5" name="Picture Placeholder 4" descr="Dream Diva mobile site. Google map is visible. Location is specified in longitude and latitude, eg. 37&quot;49'05&quot;5 etc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0253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Scrolling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At least you can scroll…</a:t>
            </a:r>
          </a:p>
        </p:txBody>
      </p:sp>
      <p:pic>
        <p:nvPicPr>
          <p:cNvPr id="5" name="Picture Placeholder 4" descr="Kmart mobile site. Shows the left half of Australia only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85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Products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/>
              <a:t>OzPlayer</a:t>
            </a:r>
            <a:endParaRPr lang="en-A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OzART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/>
              <a:t>OzWiki</a:t>
            </a:r>
            <a:endParaRPr lang="en-A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A11y Voices</a:t>
            </a: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More information:</a:t>
            </a:r>
          </a:p>
          <a:p>
            <a:pPr marL="0" indent="0">
              <a:buNone/>
            </a:pPr>
            <a:r>
              <a:rPr lang="en-AU" sz="3600" u="sng" dirty="0">
                <a:solidFill>
                  <a:schemeClr val="tx1"/>
                </a:solidFill>
              </a:rPr>
              <a:t>www.accessibilityoz.com</a:t>
            </a:r>
          </a:p>
        </p:txBody>
      </p:sp>
    </p:spTree>
    <p:extLst>
      <p:ext uri="{BB962C8B-B14F-4D97-AF65-F5344CB8AC3E}">
        <p14:creationId xmlns:p14="http://schemas.microsoft.com/office/powerpoint/2010/main" val="4258107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Testing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#</a:t>
            </a:r>
            <a:r>
              <a:rPr lang="en-AU" dirty="0" err="1"/>
              <a:t>TestAllTheThings</a:t>
            </a:r>
            <a:endParaRPr lang="en-AU" dirty="0"/>
          </a:p>
        </p:txBody>
      </p:sp>
      <p:pic>
        <p:nvPicPr>
          <p:cNvPr id="6" name="Picture Placeholder 5" descr="Facebook mobile app. Title of the crikey.com.au news item is &lt;span class=&quot;quo&quot;&gt;'&lt;/span&gt;Why sacrifice yourself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0209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Testing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#</a:t>
            </a:r>
            <a:r>
              <a:rPr lang="en-AU" dirty="0" err="1"/>
              <a:t>TestAllTheThings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6085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Correct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348678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Size and colour support!</a:t>
            </a:r>
          </a:p>
        </p:txBody>
      </p:sp>
      <p:pic>
        <p:nvPicPr>
          <p:cNvPr id="8" name="Picture Placeholder 7" descr="Twitterific mobile app. Normal text on a white background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9" name="Picture Placeholder 8" descr="Twitterific mobile app. Reversed colours visible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96689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That’s large text!</a:t>
            </a:r>
          </a:p>
        </p:txBody>
      </p:sp>
      <p:pic>
        <p:nvPicPr>
          <p:cNvPr id="6" name="Picture Placeholder 5" descr="Messages app in iPhone. Small text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Messages app in iPhone. Large text, only six or so lines are visible.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18147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That’s really large text!</a:t>
            </a:r>
          </a:p>
        </p:txBody>
      </p:sp>
      <p:pic>
        <p:nvPicPr>
          <p:cNvPr id="6" name="Picture Placeholder 5" descr="AccessibilityOz web site. Heading says &quot;Outline&quot; followed by approximately 15 lines of text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  <p:pic>
        <p:nvPicPr>
          <p:cNvPr id="7" name="Picture Placeholder 6" descr="AccessibilityOz web site. All you can see is a very large &quot;Ou&quot; from &quot;Outline. Text and background are in low contrast mod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27031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Functional zoom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That works!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84037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Indicating functionality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But wait… there’s more!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5676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Indication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But wait… there’s more!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07293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Indication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But wait there’s more!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093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accessibility features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Native screen readers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TalkBack (Android)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Narrator (Windows)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 err="1"/>
              <a:t>VoiceOver</a:t>
            </a:r>
            <a:r>
              <a:rPr lang="en-AU" sz="3600" dirty="0"/>
              <a:t> (iOS)</a:t>
            </a:r>
          </a:p>
          <a:p>
            <a:pPr lvl="1">
              <a:buSzPct val="75000"/>
            </a:pPr>
            <a:r>
              <a:rPr lang="en-AU" dirty="0">
                <a:solidFill>
                  <a:srgbClr val="E65225"/>
                </a:solidFill>
                <a:latin typeface="Proxima Nova Semibold"/>
              </a:rPr>
              <a:t>Text-to-speech / speech recognition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Volume control</a:t>
            </a:r>
          </a:p>
          <a:p>
            <a:pPr marL="0" indent="0">
              <a:buNone/>
            </a:pPr>
            <a:r>
              <a:rPr lang="en-AU" dirty="0"/>
              <a:t>Visual, auditory and vibrational notifications</a:t>
            </a:r>
          </a:p>
          <a:p>
            <a:pPr marL="0" indent="0">
              <a:buNone/>
            </a:pPr>
            <a:r>
              <a:rPr lang="en-AU" dirty="0"/>
              <a:t>Haptic keyboard</a:t>
            </a:r>
          </a:p>
          <a:p>
            <a:pPr marL="0" indent="0">
              <a:buNone/>
            </a:pPr>
            <a:r>
              <a:rPr lang="en-AU" dirty="0"/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22498183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Indicating functionality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114425"/>
            <a:ext cx="2590799" cy="4575176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0" name="Rectangle 9"/>
          <p:cNvSpPr/>
          <p:nvPr/>
        </p:nvSpPr>
        <p:spPr>
          <a:xfrm>
            <a:off x="665825" y="5521911"/>
            <a:ext cx="3426781" cy="3639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4"/>
          <a:stretch/>
        </p:blipFill>
        <p:spPr>
          <a:xfrm>
            <a:off x="4421080" y="2868831"/>
            <a:ext cx="7658439" cy="81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0432" y="2868831"/>
            <a:ext cx="7829087" cy="98407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058576" y="3959441"/>
            <a:ext cx="806387" cy="14293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0330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Indicating functionality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And more…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25948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Keyboard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Dismiss </a:t>
            </a:r>
            <a:r>
              <a:rPr lang="en-AU" b="1" dirty="0"/>
              <a:t>and</a:t>
            </a:r>
            <a:r>
              <a:rPr lang="en-AU" dirty="0"/>
              <a:t> move on!</a:t>
            </a:r>
          </a:p>
        </p:txBody>
      </p:sp>
      <p:pic>
        <p:nvPicPr>
          <p:cNvPr id="5" name="Picture Placeholder 4" descr="Realestate mobile app. Popup keyboard has the option to close and move to the previous or next field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3689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Keyboard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Correct inputs!</a:t>
            </a:r>
          </a:p>
        </p:txBody>
      </p:sp>
      <p:pic>
        <p:nvPicPr>
          <p:cNvPr id="5" name="Picture Placeholder 4" descr="Realestate mobile app. Mobile field has generated the number keypad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26395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Colour and shape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Know exactly when you have booked</a:t>
            </a:r>
          </a:p>
        </p:txBody>
      </p:sp>
      <p:pic>
        <p:nvPicPr>
          <p:cNvPr id="5" name="Picture Placeholder 4" descr="AirBNB mobile app. Calendar visible. Selected dates are specified using colour and shape.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13784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Column width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Width no more than 80 characters…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60231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BBC Mobile accessibility guidelines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>
                <a:hlinkClick r:id="rId2" action="ppaction://hlinkfile"/>
              </a:rPr>
              <a:t>a11yoz.com/</a:t>
            </a:r>
            <a:r>
              <a:rPr lang="en-AU" dirty="0" err="1">
                <a:hlinkClick r:id="rId2" action="ppaction://hlinkfile"/>
              </a:rPr>
              <a:t>bbc</a:t>
            </a:r>
            <a:r>
              <a:rPr lang="en-AU" dirty="0">
                <a:hlinkClick r:id="rId2" action="ppaction://hlinkfile"/>
              </a:rPr>
              <a:t>-mobile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04682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OzWiki: Accessibility Factsheets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000" u="sng" dirty="0"/>
              <a:t>https://www.accessibilityoz.com/factsheets/</a:t>
            </a:r>
          </a:p>
        </p:txBody>
      </p:sp>
    </p:spTree>
    <p:extLst>
      <p:ext uri="{BB962C8B-B14F-4D97-AF65-F5344CB8AC3E}">
        <p14:creationId xmlns:p14="http://schemas.microsoft.com/office/powerpoint/2010/main" val="16671488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  <a:p>
            <a:r>
              <a:rPr lang="en-AU" sz="3600" dirty="0"/>
              <a:t>http://pz.tt/desertmobile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99501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accessibility features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System accessibility settings: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Font size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Touch and hold delay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Screen rotation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High contrast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Assistive touch</a:t>
            </a:r>
          </a:p>
          <a:p>
            <a:pPr marL="571500" lvl="1" indent="-571500">
              <a:buSzPct val="75000"/>
              <a:buFont typeface="Wingdings" panose="05000000000000000000" pitchFamily="2" charset="2"/>
              <a:buChar char="§"/>
            </a:pPr>
            <a:r>
              <a:rPr lang="en-AU" sz="3600" dirty="0"/>
              <a:t>Mono audio (left / right balance)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738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Specific mobile requirements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There is some correlation between mobile site / app issues and the WCAG2 guidelines - however, </a:t>
            </a:r>
            <a:r>
              <a:rPr lang="en-AU" b="1" dirty="0"/>
              <a:t>mobile sites / apps are not specifically covered by WCAG2</a:t>
            </a:r>
            <a:r>
              <a:rPr lang="en-AU" dirty="0"/>
              <a:t>. </a:t>
            </a:r>
          </a:p>
          <a:p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For example, although WCAG2 requires sites /apps to be accessible to the keyboard user it does not specify that it should also be accessible to the mouse or touchscreen user.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39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860</Words>
  <Application>Microsoft Office PowerPoint</Application>
  <PresentationFormat>Widescreen</PresentationFormat>
  <Paragraphs>219</Paragraphs>
  <Slides>78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78</vt:i4>
      </vt:variant>
    </vt:vector>
  </HeadingPairs>
  <TitlesOfParts>
    <vt:vector size="99" baseType="lpstr">
      <vt:lpstr>Proxima Nova Semibold</vt:lpstr>
      <vt:lpstr>Calibri Light</vt:lpstr>
      <vt:lpstr>Proxima Nova Cn Lt</vt:lpstr>
      <vt:lpstr>MS PGothic</vt:lpstr>
      <vt:lpstr>Arial</vt:lpstr>
      <vt:lpstr>Calibri</vt:lpstr>
      <vt:lpstr>Proxima Nova Cn Rg</vt:lpstr>
      <vt:lpstr>Wingdings</vt:lpstr>
      <vt:lpstr>MS PGothic</vt:lpstr>
      <vt:lpstr>Proxima Nova Light</vt:lpstr>
      <vt:lpstr>Office Theme</vt:lpstr>
      <vt:lpstr>Custom Design</vt:lpstr>
      <vt:lpstr>7_Custom Design</vt:lpstr>
      <vt:lpstr>2_Custom Design</vt:lpstr>
      <vt:lpstr>4_Custom Design</vt:lpstr>
      <vt:lpstr>6_Custom Design</vt:lpstr>
      <vt:lpstr>3_Custom Design</vt:lpstr>
      <vt:lpstr>5_Custom Design</vt:lpstr>
      <vt:lpstr>1_Custom Design</vt:lpstr>
      <vt:lpstr>8_Custom Design</vt:lpstr>
      <vt:lpstr>9_Custom Design</vt:lpstr>
      <vt:lpstr>Mobile and Accessibility  http://pz.tt/desertmobile</vt:lpstr>
      <vt:lpstr>PowerPoint Presentation</vt:lpstr>
      <vt:lpstr>PowerPoint Presentation</vt:lpstr>
      <vt:lpstr>It’s not just  about vision impairments</vt:lpstr>
      <vt:lpstr>Our Services</vt:lpstr>
      <vt:lpstr>Our Products</vt:lpstr>
      <vt:lpstr>Mobile accessibility features</vt:lpstr>
      <vt:lpstr>Mobile accessibility features</vt:lpstr>
      <vt:lpstr>Specific mobile requirements</vt:lpstr>
      <vt:lpstr>Mobile usage</vt:lpstr>
      <vt:lpstr>US mobile vs desktop usage</vt:lpstr>
      <vt:lpstr>More recent statistics</vt:lpstr>
      <vt:lpstr>Mobile screen reader use</vt:lpstr>
      <vt:lpstr>Mobile-specific issues</vt:lpstr>
      <vt:lpstr>PDFs</vt:lpstr>
      <vt:lpstr>PDFs</vt:lpstr>
      <vt:lpstr>PowerPoint Presentation</vt:lpstr>
      <vt:lpstr>Mobile-specific issues</vt:lpstr>
      <vt:lpstr>Mobile sites</vt:lpstr>
      <vt:lpstr>Mobile sites</vt:lpstr>
      <vt:lpstr>Mobile issues</vt:lpstr>
      <vt:lpstr>Autoplay</vt:lpstr>
      <vt:lpstr>Continuous movement</vt:lpstr>
      <vt:lpstr>Mobile issues</vt:lpstr>
      <vt:lpstr>Onscreen keyboard trap</vt:lpstr>
      <vt:lpstr>Hover trap</vt:lpstr>
      <vt:lpstr>Voiceover swipe trap</vt:lpstr>
      <vt:lpstr>Touch trap</vt:lpstr>
      <vt:lpstr>Mobile issues</vt:lpstr>
      <vt:lpstr>Keyboard</vt:lpstr>
      <vt:lpstr>Mobile issues</vt:lpstr>
      <vt:lpstr>Text size too small</vt:lpstr>
      <vt:lpstr>Mobile issues</vt:lpstr>
      <vt:lpstr>System settings</vt:lpstr>
      <vt:lpstr>System settings</vt:lpstr>
      <vt:lpstr>Mobile issues</vt:lpstr>
      <vt:lpstr>In-app settings</vt:lpstr>
      <vt:lpstr>In-app settings</vt:lpstr>
      <vt:lpstr>Mobile issues</vt:lpstr>
      <vt:lpstr>Colour contrast</vt:lpstr>
      <vt:lpstr>Mobile issues</vt:lpstr>
      <vt:lpstr>Functionality</vt:lpstr>
      <vt:lpstr>Functionality</vt:lpstr>
      <vt:lpstr>PowerPoint Presentation</vt:lpstr>
      <vt:lpstr>Desktop / mobile</vt:lpstr>
      <vt:lpstr>Mobile issues</vt:lpstr>
      <vt:lpstr>Source order</vt:lpstr>
      <vt:lpstr>Source order</vt:lpstr>
      <vt:lpstr>Mobile issues</vt:lpstr>
      <vt:lpstr>Touch targets &amp; maps</vt:lpstr>
      <vt:lpstr>Touch targets</vt:lpstr>
      <vt:lpstr>Mobile issues</vt:lpstr>
      <vt:lpstr>Spacing</vt:lpstr>
      <vt:lpstr>Mobile issues</vt:lpstr>
      <vt:lpstr>VoiceOver</vt:lpstr>
      <vt:lpstr>Search</vt:lpstr>
      <vt:lpstr>Images</vt:lpstr>
      <vt:lpstr>Maps</vt:lpstr>
      <vt:lpstr>Scrolling</vt:lpstr>
      <vt:lpstr>Testing</vt:lpstr>
      <vt:lpstr>Testing</vt:lpstr>
      <vt:lpstr>Correct implementations</vt:lpstr>
      <vt:lpstr>Text size</vt:lpstr>
      <vt:lpstr>Text size</vt:lpstr>
      <vt:lpstr>Text size</vt:lpstr>
      <vt:lpstr>Functional zoom</vt:lpstr>
      <vt:lpstr>Indicating functionality</vt:lpstr>
      <vt:lpstr>Indication</vt:lpstr>
      <vt:lpstr>Indication</vt:lpstr>
      <vt:lpstr>Indicating functionality</vt:lpstr>
      <vt:lpstr>Indicating functionality</vt:lpstr>
      <vt:lpstr>Keyboard</vt:lpstr>
      <vt:lpstr>Keyboard</vt:lpstr>
      <vt:lpstr>Colour and shape</vt:lpstr>
      <vt:lpstr>Column width</vt:lpstr>
      <vt:lpstr>BBC Mobile accessibility guidelines</vt:lpstr>
      <vt:lpstr>OzWiki: Accessibility Factsheets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accessibility: the good, the bad and the ugly</dc:title>
  <dc:subject>Examples of good and bad mobile accessibility</dc:subject>
  <dc:creator>Gian</dc:creator>
  <cp:keywords>accessibility</cp:keywords>
  <cp:lastModifiedBy>Gian Wild</cp:lastModifiedBy>
  <cp:revision>118</cp:revision>
  <cp:lastPrinted>2016-10-08T18:20:37Z</cp:lastPrinted>
  <dcterms:created xsi:type="dcterms:W3CDTF">2014-09-22T10:34:10Z</dcterms:created>
  <dcterms:modified xsi:type="dcterms:W3CDTF">2017-11-03T21:50:26Z</dcterms:modified>
</cp:coreProperties>
</file>